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02" r:id="rId2"/>
    <p:sldId id="391" r:id="rId3"/>
    <p:sldId id="390" r:id="rId4"/>
    <p:sldId id="359" r:id="rId5"/>
    <p:sldId id="362" r:id="rId6"/>
    <p:sldId id="357" r:id="rId7"/>
    <p:sldId id="358" r:id="rId8"/>
    <p:sldId id="360" r:id="rId9"/>
    <p:sldId id="361" r:id="rId10"/>
    <p:sldId id="305" r:id="rId11"/>
    <p:sldId id="306" r:id="rId12"/>
    <p:sldId id="317" r:id="rId13"/>
    <p:sldId id="316" r:id="rId14"/>
    <p:sldId id="379" r:id="rId15"/>
    <p:sldId id="353" r:id="rId16"/>
    <p:sldId id="325" r:id="rId17"/>
    <p:sldId id="326" r:id="rId18"/>
    <p:sldId id="327" r:id="rId19"/>
    <p:sldId id="328" r:id="rId20"/>
    <p:sldId id="363" r:id="rId21"/>
    <p:sldId id="364" r:id="rId22"/>
    <p:sldId id="365" r:id="rId23"/>
    <p:sldId id="366" r:id="rId24"/>
    <p:sldId id="367" r:id="rId25"/>
    <p:sldId id="329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30" r:id="rId38"/>
    <p:sldId id="313" r:id="rId39"/>
    <p:sldId id="382" r:id="rId40"/>
    <p:sldId id="383" r:id="rId41"/>
    <p:sldId id="384" r:id="rId42"/>
    <p:sldId id="386" r:id="rId43"/>
    <p:sldId id="385" r:id="rId44"/>
    <p:sldId id="307" r:id="rId45"/>
    <p:sldId id="308" r:id="rId46"/>
    <p:sldId id="346" r:id="rId47"/>
    <p:sldId id="347" r:id="rId48"/>
    <p:sldId id="349" r:id="rId49"/>
    <p:sldId id="400" r:id="rId50"/>
    <p:sldId id="401" r:id="rId51"/>
    <p:sldId id="402" r:id="rId52"/>
    <p:sldId id="403" r:id="rId53"/>
    <p:sldId id="404" r:id="rId54"/>
    <p:sldId id="405" r:id="rId55"/>
    <p:sldId id="333" r:id="rId56"/>
    <p:sldId id="354" r:id="rId57"/>
    <p:sldId id="355" r:id="rId58"/>
    <p:sldId id="380" r:id="rId59"/>
    <p:sldId id="356" r:id="rId60"/>
    <p:sldId id="381" r:id="rId61"/>
    <p:sldId id="392" r:id="rId62"/>
    <p:sldId id="393" r:id="rId63"/>
    <p:sldId id="394" r:id="rId64"/>
    <p:sldId id="395" r:id="rId65"/>
    <p:sldId id="396" r:id="rId66"/>
    <p:sldId id="397" r:id="rId67"/>
    <p:sldId id="398" r:id="rId68"/>
    <p:sldId id="406" r:id="rId69"/>
    <p:sldId id="399" r:id="rId70"/>
    <p:sldId id="334" r:id="rId71"/>
    <p:sldId id="343" r:id="rId72"/>
    <p:sldId id="336" r:id="rId73"/>
    <p:sldId id="337" r:id="rId74"/>
    <p:sldId id="320" r:id="rId75"/>
    <p:sldId id="331" r:id="rId76"/>
    <p:sldId id="323" r:id="rId77"/>
    <p:sldId id="303" r:id="rId78"/>
    <p:sldId id="301" r:id="rId79"/>
    <p:sldId id="274" r:id="rId80"/>
    <p:sldId id="275" r:id="rId81"/>
    <p:sldId id="387" r:id="rId82"/>
    <p:sldId id="388" r:id="rId83"/>
    <p:sldId id="389" r:id="rId84"/>
    <p:sldId id="282" r:id="rId85"/>
    <p:sldId id="345" r:id="rId86"/>
    <p:sldId id="350" r:id="rId87"/>
    <p:sldId id="351" r:id="rId88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3038" autoAdjust="0"/>
    <p:restoredTop sz="90886" autoAdjust="0"/>
  </p:normalViewPr>
  <p:slideViewPr>
    <p:cSldViewPr>
      <p:cViewPr>
        <p:scale>
          <a:sx n="74" d="100"/>
          <a:sy n="74" d="100"/>
        </p:scale>
        <p:origin x="-42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7" Type="http://schemas.openxmlformats.org/officeDocument/2006/relationships/image" Target="../media/image81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5" Type="http://schemas.openxmlformats.org/officeDocument/2006/relationships/image" Target="../media/image86.wmf"/><Relationship Id="rId4" Type="http://schemas.openxmlformats.org/officeDocument/2006/relationships/image" Target="../media/image85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wmf"/><Relationship Id="rId1" Type="http://schemas.openxmlformats.org/officeDocument/2006/relationships/image" Target="../media/image136.wmf"/><Relationship Id="rId4" Type="http://schemas.openxmlformats.org/officeDocument/2006/relationships/image" Target="../media/image139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45.wmf"/><Relationship Id="rId1" Type="http://schemas.openxmlformats.org/officeDocument/2006/relationships/image" Target="../media/image144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Relationship Id="rId6" Type="http://schemas.openxmlformats.org/officeDocument/2006/relationships/image" Target="../media/image153.wmf"/><Relationship Id="rId5" Type="http://schemas.openxmlformats.org/officeDocument/2006/relationships/image" Target="../media/image152.wmf"/><Relationship Id="rId4" Type="http://schemas.openxmlformats.org/officeDocument/2006/relationships/image" Target="../media/image151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wmf"/><Relationship Id="rId1" Type="http://schemas.openxmlformats.org/officeDocument/2006/relationships/image" Target="../media/image155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wmf"/><Relationship Id="rId1" Type="http://schemas.openxmlformats.org/officeDocument/2006/relationships/image" Target="../media/image158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w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Relationship Id="rId6" Type="http://schemas.openxmlformats.org/officeDocument/2006/relationships/image" Target="../media/image170.wmf"/><Relationship Id="rId5" Type="http://schemas.openxmlformats.org/officeDocument/2006/relationships/image" Target="../media/image169.wmf"/><Relationship Id="rId4" Type="http://schemas.openxmlformats.org/officeDocument/2006/relationships/image" Target="../media/image168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wmf"/><Relationship Id="rId2" Type="http://schemas.openxmlformats.org/officeDocument/2006/relationships/image" Target="../media/image172.wmf"/><Relationship Id="rId1" Type="http://schemas.openxmlformats.org/officeDocument/2006/relationships/image" Target="../media/image171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3" Type="http://schemas.openxmlformats.org/officeDocument/2006/relationships/image" Target="../media/image176.wmf"/><Relationship Id="rId7" Type="http://schemas.openxmlformats.org/officeDocument/2006/relationships/image" Target="../media/image180.wmf"/><Relationship Id="rId12" Type="http://schemas.openxmlformats.org/officeDocument/2006/relationships/image" Target="../media/image185.wmf"/><Relationship Id="rId2" Type="http://schemas.openxmlformats.org/officeDocument/2006/relationships/image" Target="../media/image175.wmf"/><Relationship Id="rId1" Type="http://schemas.openxmlformats.org/officeDocument/2006/relationships/image" Target="../media/image174.wmf"/><Relationship Id="rId6" Type="http://schemas.openxmlformats.org/officeDocument/2006/relationships/image" Target="../media/image179.wmf"/><Relationship Id="rId11" Type="http://schemas.openxmlformats.org/officeDocument/2006/relationships/image" Target="../media/image184.wmf"/><Relationship Id="rId5" Type="http://schemas.openxmlformats.org/officeDocument/2006/relationships/image" Target="../media/image178.wmf"/><Relationship Id="rId10" Type="http://schemas.openxmlformats.org/officeDocument/2006/relationships/image" Target="../media/image183.wmf"/><Relationship Id="rId4" Type="http://schemas.openxmlformats.org/officeDocument/2006/relationships/image" Target="../media/image177.wmf"/><Relationship Id="rId9" Type="http://schemas.openxmlformats.org/officeDocument/2006/relationships/image" Target="../media/image18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wmf"/><Relationship Id="rId2" Type="http://schemas.openxmlformats.org/officeDocument/2006/relationships/image" Target="../media/image187.wmf"/><Relationship Id="rId1" Type="http://schemas.openxmlformats.org/officeDocument/2006/relationships/image" Target="../media/image186.wmf"/><Relationship Id="rId6" Type="http://schemas.openxmlformats.org/officeDocument/2006/relationships/image" Target="../media/image191.wmf"/><Relationship Id="rId5" Type="http://schemas.openxmlformats.org/officeDocument/2006/relationships/image" Target="../media/image190.wmf"/><Relationship Id="rId4" Type="http://schemas.openxmlformats.org/officeDocument/2006/relationships/image" Target="../media/image18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B19C424-48A5-4057-BCDD-49C68486F889}" type="datetimeFigureOut">
              <a:rPr lang="pt-BR"/>
              <a:pPr>
                <a:defRPr/>
              </a:pPr>
              <a:t>25/06/2014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 smtClean="0"/>
              <a:t>Clique para editar 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CD9E72E-A9CB-4F5D-9539-62E8F730337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675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501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92A8EB3-F9AB-4B57-93D3-47136027A5CA}" type="slidenum">
              <a:rPr lang="pt-BR" sz="1200" smtClean="0"/>
              <a:pPr eaLnBrk="1" hangingPunct="1"/>
              <a:t>44</a:t>
            </a:fld>
            <a:endParaRPr lang="pt-BR" sz="12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F92070-1E11-4477-A0E3-14F77554DB5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16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835D14-50D6-4371-A317-174ABA6E179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355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12EEA-3979-4652-ABE8-A25FF34B52D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4873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609600" y="333375"/>
            <a:ext cx="8355013" cy="51831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9388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46D71-FB2B-48F4-A71F-6508BABC716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4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C58E79-3476-4DF2-A408-9B64D90BAB8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471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5347A-242B-4884-A12A-75B35D9C612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366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CECE4-D2E4-4D8E-A2B7-4A9676F7EA0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936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2ED11-760E-4E45-8E39-61192946A39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7250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1A20DD-793B-4806-B20A-4DD5765F632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6795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DB812-0C40-4572-8918-AB3E650D80E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224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D122E4-921D-4313-9A83-A53EBC3FD33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207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4372ED2-8266-4391-A16E-6887CB6FF07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CqoWKf_7ae8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ites.google.com/site/lcmaquino/hom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0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1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5.png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epa.if.usp.br/e-calculo/ferramentas/limites/limites.htm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3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9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44.png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41.wmf"/><Relationship Id="rId10" Type="http://schemas.openxmlformats.org/officeDocument/2006/relationships/image" Target="../media/image45.pn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43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26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4.png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27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29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4.png"/><Relationship Id="rId5" Type="http://schemas.openxmlformats.org/officeDocument/2006/relationships/image" Target="../media/image63.wmf"/><Relationship Id="rId4" Type="http://schemas.openxmlformats.org/officeDocument/2006/relationships/image" Target="../media/image62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72.wmf"/><Relationship Id="rId3" Type="http://schemas.openxmlformats.org/officeDocument/2006/relationships/image" Target="../media/image73.png"/><Relationship Id="rId7" Type="http://schemas.openxmlformats.org/officeDocument/2006/relationships/image" Target="../media/image69.wmf"/><Relationship Id="rId12" Type="http://schemas.openxmlformats.org/officeDocument/2006/relationships/oleObject" Target="../embeddings/oleObject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71.wmf"/><Relationship Id="rId5" Type="http://schemas.openxmlformats.org/officeDocument/2006/relationships/image" Target="../media/image68.w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70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79.w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6.wmf"/><Relationship Id="rId12" Type="http://schemas.openxmlformats.org/officeDocument/2006/relationships/oleObject" Target="../embeddings/oleObject42.bin"/><Relationship Id="rId17" Type="http://schemas.openxmlformats.org/officeDocument/2006/relationships/image" Target="../media/image8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4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78.wmf"/><Relationship Id="rId5" Type="http://schemas.openxmlformats.org/officeDocument/2006/relationships/image" Target="../media/image75.wmf"/><Relationship Id="rId15" Type="http://schemas.openxmlformats.org/officeDocument/2006/relationships/image" Target="../media/image80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77.wmf"/><Relationship Id="rId14" Type="http://schemas.openxmlformats.org/officeDocument/2006/relationships/oleObject" Target="../embeddings/oleObject43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8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3.wmf"/><Relationship Id="rId11" Type="http://schemas.openxmlformats.org/officeDocument/2006/relationships/oleObject" Target="../embeddings/oleObject49.bin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85.wmf"/><Relationship Id="rId4" Type="http://schemas.openxmlformats.org/officeDocument/2006/relationships/image" Target="../media/image82.wmf"/><Relationship Id="rId9" Type="http://schemas.openxmlformats.org/officeDocument/2006/relationships/oleObject" Target="../embeddings/oleObject48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87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9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91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93.wmf"/><Relationship Id="rId4" Type="http://schemas.openxmlformats.org/officeDocument/2006/relationships/image" Target="../media/image90.wmf"/><Relationship Id="rId9" Type="http://schemas.openxmlformats.org/officeDocument/2006/relationships/oleObject" Target="../embeddings/oleObject56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96.jpeg"/><Relationship Id="rId4" Type="http://schemas.openxmlformats.org/officeDocument/2006/relationships/image" Target="../media/image95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1.emf"/><Relationship Id="rId5" Type="http://schemas.openxmlformats.org/officeDocument/2006/relationships/image" Target="../media/image100.wmf"/><Relationship Id="rId4" Type="http://schemas.openxmlformats.org/officeDocument/2006/relationships/image" Target="../media/image9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w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105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63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w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19.png"/><Relationship Id="rId4" Type="http://schemas.openxmlformats.org/officeDocument/2006/relationships/image" Target="../media/image118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w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7" Type="http://schemas.openxmlformats.org/officeDocument/2006/relationships/image" Target="../media/image135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133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37.wmf"/><Relationship Id="rId11" Type="http://schemas.openxmlformats.org/officeDocument/2006/relationships/image" Target="../media/image140.png"/><Relationship Id="rId5" Type="http://schemas.openxmlformats.org/officeDocument/2006/relationships/oleObject" Target="../embeddings/oleObject68.bin"/><Relationship Id="rId10" Type="http://schemas.openxmlformats.org/officeDocument/2006/relationships/image" Target="../media/image139.wmf"/><Relationship Id="rId4" Type="http://schemas.openxmlformats.org/officeDocument/2006/relationships/image" Target="../media/image136.wmf"/><Relationship Id="rId9" Type="http://schemas.openxmlformats.org/officeDocument/2006/relationships/oleObject" Target="../embeddings/oleObject70.bin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3" Type="http://schemas.openxmlformats.org/officeDocument/2006/relationships/oleObject" Target="../embeddings/oleObject71.bin"/><Relationship Id="rId7" Type="http://schemas.openxmlformats.org/officeDocument/2006/relationships/image" Target="../media/image14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45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144.wmf"/><Relationship Id="rId9" Type="http://schemas.openxmlformats.org/officeDocument/2006/relationships/image" Target="../media/image146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13" Type="http://schemas.openxmlformats.org/officeDocument/2006/relationships/image" Target="../media/image154.png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15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49.w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5" Type="http://schemas.openxmlformats.org/officeDocument/2006/relationships/image" Target="../media/image153.wmf"/><Relationship Id="rId10" Type="http://schemas.openxmlformats.org/officeDocument/2006/relationships/image" Target="../media/image151.wmf"/><Relationship Id="rId4" Type="http://schemas.openxmlformats.org/officeDocument/2006/relationships/image" Target="../media/image148.wmf"/><Relationship Id="rId9" Type="http://schemas.openxmlformats.org/officeDocument/2006/relationships/oleObject" Target="../embeddings/oleObject77.bin"/><Relationship Id="rId14" Type="http://schemas.openxmlformats.org/officeDocument/2006/relationships/oleObject" Target="../embeddings/oleObject79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7" Type="http://schemas.openxmlformats.org/officeDocument/2006/relationships/image" Target="../media/image15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155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uff.br/webmat/Calc1_LivroOnLine/Cap08_Calc1.html#Inicio_cap08" TargetMode="External"/><Relationship Id="rId3" Type="http://schemas.openxmlformats.org/officeDocument/2006/relationships/image" Target="../media/image160.png"/><Relationship Id="rId7" Type="http://schemas.openxmlformats.org/officeDocument/2006/relationships/image" Target="../media/image15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83.bin"/><Relationship Id="rId5" Type="http://schemas.openxmlformats.org/officeDocument/2006/relationships/image" Target="../media/image158.wmf"/><Relationship Id="rId4" Type="http://schemas.openxmlformats.org/officeDocument/2006/relationships/oleObject" Target="../embeddings/oleObject82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matematica.com.br/superior/limites/limites5.php" TargetMode="Externa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gi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matematica.com.br/superior/limites/limites5.php" TargetMode="Externa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64.png"/><Relationship Id="rId5" Type="http://schemas.openxmlformats.org/officeDocument/2006/relationships/hyperlink" Target="http://www.uff.br/webmat/Calc1_LivroOnLine/Cap08_Calc1.html#Inicio_cap08" TargetMode="External"/><Relationship Id="rId4" Type="http://schemas.openxmlformats.org/officeDocument/2006/relationships/image" Target="../media/image159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wmf"/><Relationship Id="rId13" Type="http://schemas.openxmlformats.org/officeDocument/2006/relationships/oleObject" Target="../embeddings/oleObject90.bin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7.bin"/><Relationship Id="rId12" Type="http://schemas.openxmlformats.org/officeDocument/2006/relationships/image" Target="../media/image16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66.wmf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6.bin"/><Relationship Id="rId10" Type="http://schemas.openxmlformats.org/officeDocument/2006/relationships/image" Target="../media/image168.wmf"/><Relationship Id="rId4" Type="http://schemas.openxmlformats.org/officeDocument/2006/relationships/image" Target="../media/image165.wmf"/><Relationship Id="rId9" Type="http://schemas.openxmlformats.org/officeDocument/2006/relationships/oleObject" Target="../embeddings/oleObject88.bin"/><Relationship Id="rId14" Type="http://schemas.openxmlformats.org/officeDocument/2006/relationships/image" Target="../media/image170.w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72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171.w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13" Type="http://schemas.openxmlformats.org/officeDocument/2006/relationships/oleObject" Target="../embeddings/oleObject99.bin"/><Relationship Id="rId18" Type="http://schemas.openxmlformats.org/officeDocument/2006/relationships/image" Target="../media/image181.wmf"/><Relationship Id="rId26" Type="http://schemas.openxmlformats.org/officeDocument/2006/relationships/image" Target="../media/image185.wmf"/><Relationship Id="rId3" Type="http://schemas.openxmlformats.org/officeDocument/2006/relationships/oleObject" Target="../embeddings/oleObject94.bin"/><Relationship Id="rId21" Type="http://schemas.openxmlformats.org/officeDocument/2006/relationships/oleObject" Target="../embeddings/oleObject103.bin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78.wmf"/><Relationship Id="rId17" Type="http://schemas.openxmlformats.org/officeDocument/2006/relationships/oleObject" Target="../embeddings/oleObject101.bin"/><Relationship Id="rId25" Type="http://schemas.openxmlformats.org/officeDocument/2006/relationships/oleObject" Target="../embeddings/oleObject10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0.wmf"/><Relationship Id="rId20" Type="http://schemas.openxmlformats.org/officeDocument/2006/relationships/image" Target="../media/image182.wmf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75.wmf"/><Relationship Id="rId11" Type="http://schemas.openxmlformats.org/officeDocument/2006/relationships/oleObject" Target="../embeddings/oleObject98.bin"/><Relationship Id="rId24" Type="http://schemas.openxmlformats.org/officeDocument/2006/relationships/image" Target="../media/image184.wmf"/><Relationship Id="rId5" Type="http://schemas.openxmlformats.org/officeDocument/2006/relationships/oleObject" Target="../embeddings/oleObject95.bin"/><Relationship Id="rId15" Type="http://schemas.openxmlformats.org/officeDocument/2006/relationships/oleObject" Target="../embeddings/oleObject100.bin"/><Relationship Id="rId23" Type="http://schemas.openxmlformats.org/officeDocument/2006/relationships/oleObject" Target="../embeddings/oleObject104.bin"/><Relationship Id="rId10" Type="http://schemas.openxmlformats.org/officeDocument/2006/relationships/image" Target="../media/image177.wmf"/><Relationship Id="rId19" Type="http://schemas.openxmlformats.org/officeDocument/2006/relationships/oleObject" Target="../embeddings/oleObject102.bin"/><Relationship Id="rId4" Type="http://schemas.openxmlformats.org/officeDocument/2006/relationships/image" Target="../media/image174.wmf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79.wmf"/><Relationship Id="rId22" Type="http://schemas.openxmlformats.org/officeDocument/2006/relationships/image" Target="../media/image183.w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13" Type="http://schemas.openxmlformats.org/officeDocument/2006/relationships/oleObject" Target="../embeddings/oleObject111.bin"/><Relationship Id="rId3" Type="http://schemas.openxmlformats.org/officeDocument/2006/relationships/oleObject" Target="../embeddings/oleObject106.bin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19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87.wmf"/><Relationship Id="rId11" Type="http://schemas.openxmlformats.org/officeDocument/2006/relationships/oleObject" Target="../embeddings/oleObject110.bin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189.wmf"/><Relationship Id="rId4" Type="http://schemas.openxmlformats.org/officeDocument/2006/relationships/image" Target="../media/image186.wmf"/><Relationship Id="rId9" Type="http://schemas.openxmlformats.org/officeDocument/2006/relationships/oleObject" Target="../embeddings/oleObject109.bin"/><Relationship Id="rId14" Type="http://schemas.openxmlformats.org/officeDocument/2006/relationships/image" Target="../media/image191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8"/>
          <p:cNvSpPr>
            <a:spLocks noChangeArrowheads="1"/>
          </p:cNvSpPr>
          <p:nvPr/>
        </p:nvSpPr>
        <p:spPr bwMode="auto">
          <a:xfrm>
            <a:off x="4191000" y="3106738"/>
            <a:ext cx="3048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pt-BR" sz="8800" b="1">
              <a:solidFill>
                <a:schemeClr val="bg1"/>
              </a:solidFill>
              <a:latin typeface="Garamond" pitchFamily="18" charset="0"/>
            </a:endParaRPr>
          </a:p>
        </p:txBody>
      </p:sp>
      <p:sp>
        <p:nvSpPr>
          <p:cNvPr id="12" name="Rectangle 392"/>
          <p:cNvSpPr>
            <a:spLocks noChangeArrowheads="1"/>
          </p:cNvSpPr>
          <p:nvPr/>
        </p:nvSpPr>
        <p:spPr bwMode="auto">
          <a:xfrm>
            <a:off x="1012825" y="4581525"/>
            <a:ext cx="703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spcBef>
                <a:spcPct val="20000"/>
              </a:spcBef>
            </a:pPr>
            <a:r>
              <a:rPr lang="en-US" sz="2800" b="1" dirty="0"/>
              <a:t>IFCE - </a:t>
            </a:r>
            <a:r>
              <a:rPr lang="pt-BR" sz="2800" b="1" dirty="0"/>
              <a:t> </a:t>
            </a:r>
            <a:r>
              <a:rPr lang="pt-BR" sz="2800" b="1" dirty="0" smtClean="0"/>
              <a:t>CAMPUS </a:t>
            </a:r>
            <a:r>
              <a:rPr lang="pt-BR" sz="2800" b="1" dirty="0"/>
              <a:t>DE FORTALEZA</a:t>
            </a:r>
            <a:endParaRPr lang="pt-BR" sz="2800" dirty="0"/>
          </a:p>
        </p:txBody>
      </p:sp>
      <p:sp>
        <p:nvSpPr>
          <p:cNvPr id="13" name="Text Box 394"/>
          <p:cNvSpPr txBox="1">
            <a:spLocks noChangeArrowheads="1"/>
          </p:cNvSpPr>
          <p:nvPr/>
        </p:nvSpPr>
        <p:spPr bwMode="auto">
          <a:xfrm>
            <a:off x="782638" y="3525838"/>
            <a:ext cx="7496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pt-BR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PROF. FERNANDO MACEDO CARNEIRO</a:t>
            </a:r>
          </a:p>
        </p:txBody>
      </p:sp>
      <p:sp>
        <p:nvSpPr>
          <p:cNvPr id="14" name="Rectangle 398"/>
          <p:cNvSpPr>
            <a:spLocks noChangeArrowheads="1"/>
          </p:cNvSpPr>
          <p:nvPr/>
        </p:nvSpPr>
        <p:spPr bwMode="auto">
          <a:xfrm>
            <a:off x="250825" y="2112963"/>
            <a:ext cx="8280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pt-BR" sz="4400" b="1">
                <a:solidFill>
                  <a:srgbClr val="2F5DB9"/>
                </a:solidFill>
                <a:latin typeface="Garamond" pitchFamily="18" charset="0"/>
              </a:rPr>
              <a:t>ENGENHARIAS</a:t>
            </a:r>
          </a:p>
        </p:txBody>
      </p:sp>
      <p:sp>
        <p:nvSpPr>
          <p:cNvPr id="15" name="Rectangle 406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solidFill>
            <a:srgbClr val="2F5DB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pt-BR" sz="6000">
                <a:solidFill>
                  <a:schemeClr val="bg1"/>
                </a:solidFill>
              </a:rPr>
              <a:t>LIMITES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6"/>
          <p:cNvSpPr txBox="1">
            <a:spLocks noChangeArrowheads="1"/>
          </p:cNvSpPr>
          <p:nvPr/>
        </p:nvSpPr>
        <p:spPr>
          <a:xfrm>
            <a:off x="609600" y="609600"/>
            <a:ext cx="7772400" cy="10191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>
              <a:defRPr/>
            </a:pPr>
            <a:r>
              <a:rPr lang="en-US" sz="2400" kern="0" dirty="0" smtClean="0">
                <a:solidFill>
                  <a:schemeClr val="tx1"/>
                </a:solidFill>
              </a:rPr>
              <a:t>Um </a:t>
            </a:r>
            <a:r>
              <a:rPr lang="en-US" sz="2400" kern="0" dirty="0" err="1" smtClean="0">
                <a:solidFill>
                  <a:schemeClr val="tx1"/>
                </a:solidFill>
              </a:rPr>
              <a:t>intervalo</a:t>
            </a:r>
            <a:r>
              <a:rPr lang="en-US" sz="2400" kern="0" dirty="0" smtClean="0">
                <a:solidFill>
                  <a:schemeClr val="tx1"/>
                </a:solidFill>
              </a:rPr>
              <a:t> </a:t>
            </a:r>
            <a:r>
              <a:rPr lang="en-US" sz="2400" kern="0" dirty="0" err="1" smtClean="0">
                <a:solidFill>
                  <a:schemeClr val="tx1"/>
                </a:solidFill>
              </a:rPr>
              <a:t>aberto</a:t>
            </a:r>
            <a:r>
              <a:rPr lang="en-US" sz="2400" kern="0" dirty="0" smtClean="0">
                <a:solidFill>
                  <a:schemeClr val="tx1"/>
                </a:solidFill>
              </a:rPr>
              <a:t> de </a:t>
            </a:r>
            <a:r>
              <a:rPr lang="en-US" sz="2400" kern="0" dirty="0" err="1" smtClean="0">
                <a:solidFill>
                  <a:schemeClr val="tx1"/>
                </a:solidFill>
              </a:rPr>
              <a:t>raio</a:t>
            </a:r>
            <a:r>
              <a:rPr lang="en-US" sz="2400" kern="0" dirty="0" smtClean="0">
                <a:solidFill>
                  <a:schemeClr val="tx1"/>
                </a:solidFill>
              </a:rPr>
              <a:t> 3 </a:t>
            </a:r>
            <a:r>
              <a:rPr lang="en-US" sz="2400" kern="0" dirty="0" err="1" smtClean="0">
                <a:solidFill>
                  <a:schemeClr val="tx1"/>
                </a:solidFill>
              </a:rPr>
              <a:t>em</a:t>
            </a:r>
            <a:r>
              <a:rPr lang="en-US" sz="2400" kern="0" dirty="0" smtClean="0">
                <a:solidFill>
                  <a:schemeClr val="tx1"/>
                </a:solidFill>
              </a:rPr>
              <a:t> </a:t>
            </a:r>
            <a:r>
              <a:rPr lang="en-US" sz="2400" kern="0" dirty="0" err="1" smtClean="0">
                <a:solidFill>
                  <a:schemeClr val="tx1"/>
                </a:solidFill>
              </a:rPr>
              <a:t>torno</a:t>
            </a:r>
            <a:r>
              <a:rPr lang="en-US" sz="2400" kern="0" dirty="0" smtClean="0">
                <a:solidFill>
                  <a:schemeClr val="tx1"/>
                </a:solidFill>
              </a:rPr>
              <a:t> de </a:t>
            </a:r>
            <a:r>
              <a:rPr lang="en-US" sz="2400" i="1" kern="0" dirty="0" smtClean="0">
                <a:solidFill>
                  <a:schemeClr val="tx1"/>
                </a:solidFill>
              </a:rPr>
              <a:t>x</a:t>
            </a:r>
            <a:r>
              <a:rPr lang="en-US" sz="2400" kern="0" baseline="-25000" dirty="0" smtClean="0">
                <a:solidFill>
                  <a:schemeClr val="tx1"/>
                </a:solidFill>
              </a:rPr>
              <a:t>0</a:t>
            </a:r>
            <a:r>
              <a:rPr lang="en-US" sz="2400" kern="0" dirty="0" smtClean="0">
                <a:solidFill>
                  <a:schemeClr val="tx1"/>
                </a:solidFill>
              </a:rPr>
              <a:t> = 5 </a:t>
            </a:r>
            <a:r>
              <a:rPr lang="en-US" sz="2400" kern="0" dirty="0" err="1" smtClean="0">
                <a:solidFill>
                  <a:schemeClr val="tx1"/>
                </a:solidFill>
              </a:rPr>
              <a:t>estará</a:t>
            </a:r>
            <a:r>
              <a:rPr lang="en-US" sz="2400" kern="0" dirty="0" smtClean="0">
                <a:solidFill>
                  <a:schemeClr val="tx1"/>
                </a:solidFill>
              </a:rPr>
              <a:t> </a:t>
            </a:r>
            <a:r>
              <a:rPr lang="en-US" sz="2400" kern="0" dirty="0" err="1" smtClean="0">
                <a:solidFill>
                  <a:schemeClr val="tx1"/>
                </a:solidFill>
              </a:rPr>
              <a:t>dentro</a:t>
            </a:r>
            <a:r>
              <a:rPr lang="en-US" sz="2400" kern="0" dirty="0" smtClean="0">
                <a:solidFill>
                  <a:schemeClr val="tx1"/>
                </a:solidFill>
              </a:rPr>
              <a:t> do </a:t>
            </a:r>
            <a:r>
              <a:rPr lang="en-US" sz="2400" kern="0" dirty="0" err="1" smtClean="0">
                <a:solidFill>
                  <a:schemeClr val="tx1"/>
                </a:solidFill>
              </a:rPr>
              <a:t>intervalo</a:t>
            </a:r>
            <a:r>
              <a:rPr lang="en-US" sz="2400" kern="0" dirty="0" smtClean="0">
                <a:solidFill>
                  <a:schemeClr val="tx1"/>
                </a:solidFill>
              </a:rPr>
              <a:t> </a:t>
            </a:r>
            <a:r>
              <a:rPr lang="en-US" sz="2400" kern="0" dirty="0" err="1" smtClean="0">
                <a:solidFill>
                  <a:schemeClr val="tx1"/>
                </a:solidFill>
              </a:rPr>
              <a:t>aberto</a:t>
            </a:r>
            <a:r>
              <a:rPr lang="en-US" sz="2400" kern="0" dirty="0" smtClean="0">
                <a:solidFill>
                  <a:schemeClr val="tx1"/>
                </a:solidFill>
              </a:rPr>
              <a:t> (2, 10).</a:t>
            </a:r>
            <a:r>
              <a:rPr lang="en-US" sz="2800" kern="0" dirty="0" smtClean="0">
                <a:solidFill>
                  <a:schemeClr val="tx1"/>
                </a:solidFill>
              </a:rPr>
              <a:t/>
            </a:r>
            <a:br>
              <a:rPr lang="en-US" sz="2800" kern="0" dirty="0" smtClean="0">
                <a:solidFill>
                  <a:schemeClr val="tx1"/>
                </a:solidFill>
              </a:rPr>
            </a:br>
            <a:endParaRPr lang="pt-BR" sz="2800" kern="0" dirty="0">
              <a:solidFill>
                <a:schemeClr val="tx1"/>
              </a:solidFill>
            </a:endParaRPr>
          </a:p>
        </p:txBody>
      </p:sp>
      <p:pic>
        <p:nvPicPr>
          <p:cNvPr id="4099" name="Picture 102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1628775"/>
            <a:ext cx="7920038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81025" y="3017838"/>
            <a:ext cx="8023225" cy="26431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buFontTx/>
              <a:buNone/>
              <a:defRPr/>
            </a:pPr>
            <a:r>
              <a:rPr lang="pt-BR" sz="2400" kern="0" dirty="0" smtClean="0"/>
              <a:t>Definição: dizemos que                     se para todo </a:t>
            </a:r>
            <a:r>
              <a:rPr lang="pt-BR" sz="2400" kern="0" dirty="0" smtClean="0">
                <a:sym typeface="Symbol" pitchFamily="18" charset="2"/>
              </a:rPr>
              <a:t> &gt; 0, existe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pt-BR" sz="2400" kern="0" dirty="0" smtClean="0">
                <a:sym typeface="Symbol" pitchFamily="18" charset="2"/>
              </a:rPr>
              <a:t> um número correspondente   &gt; 0 , tal que :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pt-BR" sz="2400" kern="0" dirty="0" smtClean="0">
                <a:cs typeface="Times New Roman" pitchFamily="18" charset="0"/>
                <a:sym typeface="Symbol" pitchFamily="18" charset="2"/>
              </a:rPr>
              <a:t>			0 &lt; | </a:t>
            </a:r>
            <a:r>
              <a:rPr lang="pt-BR" sz="2400" i="1" kern="0" dirty="0" smtClean="0">
                <a:cs typeface="Times New Roman" pitchFamily="18" charset="0"/>
                <a:sym typeface="Symbol" pitchFamily="18" charset="2"/>
              </a:rPr>
              <a:t>x – a </a:t>
            </a:r>
            <a:r>
              <a:rPr lang="pt-BR" sz="2400" kern="0" dirty="0" smtClean="0">
                <a:cs typeface="Times New Roman" pitchFamily="18" charset="0"/>
                <a:sym typeface="Symbol" pitchFamily="18" charset="2"/>
              </a:rPr>
              <a:t>| &lt; </a:t>
            </a:r>
            <a:r>
              <a:rPr lang="pt-BR" sz="2400" kern="0" dirty="0" smtClean="0">
                <a:sym typeface="Symbol" pitchFamily="18" charset="2"/>
              </a:rPr>
              <a:t>   </a:t>
            </a:r>
            <a:r>
              <a:rPr lang="pt-BR" sz="2400" kern="0" dirty="0" smtClean="0">
                <a:cs typeface="Times New Roman" pitchFamily="18" charset="0"/>
                <a:sym typeface="Symbol" pitchFamily="18" charset="2"/>
              </a:rPr>
              <a:t>| </a:t>
            </a:r>
            <a:r>
              <a:rPr lang="pt-BR" sz="2400" i="1" kern="0" dirty="0" smtClean="0">
                <a:cs typeface="Times New Roman" pitchFamily="18" charset="0"/>
                <a:sym typeface="Symbol" pitchFamily="18" charset="2"/>
              </a:rPr>
              <a:t>f(x) – L </a:t>
            </a:r>
            <a:r>
              <a:rPr lang="pt-BR" sz="2400" kern="0" dirty="0" smtClean="0">
                <a:cs typeface="Times New Roman" pitchFamily="18" charset="0"/>
                <a:sym typeface="Symbol" pitchFamily="18" charset="2"/>
              </a:rPr>
              <a:t>| &lt; </a:t>
            </a:r>
            <a:r>
              <a:rPr lang="pt-BR" sz="2400" kern="0" dirty="0" smtClean="0">
                <a:sym typeface="Symbol" pitchFamily="18" charset="2"/>
              </a:rPr>
              <a:t>,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pt-BR" sz="2400" kern="0" dirty="0" smtClean="0">
                <a:sym typeface="Symbol" pitchFamily="18" charset="2"/>
              </a:rPr>
              <a:t>para todos os valores de </a:t>
            </a:r>
            <a:r>
              <a:rPr lang="pt-BR" sz="2400" i="1" kern="0" dirty="0" smtClean="0">
                <a:sym typeface="Symbol" pitchFamily="18" charset="2"/>
              </a:rPr>
              <a:t>x.</a:t>
            </a:r>
            <a:endParaRPr lang="pt-BR" sz="2400" kern="0" dirty="0">
              <a:sym typeface="Symbol" pitchFamily="18" charset="2"/>
            </a:endParaRPr>
          </a:p>
        </p:txBody>
      </p:sp>
      <p:graphicFrame>
        <p:nvGraphicFramePr>
          <p:cNvPr id="4101" name="Objeto 6"/>
          <p:cNvGraphicFramePr>
            <a:graphicFrameLocks noChangeAspect="1"/>
          </p:cNvGraphicFramePr>
          <p:nvPr/>
        </p:nvGraphicFramePr>
        <p:xfrm>
          <a:off x="3702050" y="3087688"/>
          <a:ext cx="1308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Equation" r:id="rId4" imgW="1308100" imgH="419100" progId="Equation.DSMT4">
                  <p:embed/>
                </p:oleObj>
              </mc:Choice>
              <mc:Fallback>
                <p:oleObj name="Equation" r:id="rId4" imgW="1308100" imgH="419100" progId="Equation.DSMT4">
                  <p:embed/>
                  <p:pic>
                    <p:nvPicPr>
                      <p:cNvPr id="0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2050" y="3087688"/>
                        <a:ext cx="13081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2400" b="1" kern="0" dirty="0" err="1" smtClean="0">
                <a:solidFill>
                  <a:schemeClr val="tx1"/>
                </a:solidFill>
              </a:rPr>
              <a:t>Relação</a:t>
            </a:r>
            <a:r>
              <a:rPr lang="en-US" sz="2400" b="1" kern="0" dirty="0" smtClean="0">
                <a:solidFill>
                  <a:schemeClr val="tx1"/>
                </a:solidFill>
              </a:rPr>
              <a:t> entre </a:t>
            </a:r>
            <a:r>
              <a:rPr lang="en-US" sz="2400" b="1" i="1" kern="0" dirty="0" smtClean="0">
                <a:solidFill>
                  <a:schemeClr val="tx1"/>
                </a:solidFill>
                <a:latin typeface="Symbol" pitchFamily="18" charset="2"/>
              </a:rPr>
              <a:t></a:t>
            </a:r>
            <a:r>
              <a:rPr lang="en-US" sz="2400" b="1" kern="0" dirty="0" smtClean="0">
                <a:solidFill>
                  <a:schemeClr val="tx1"/>
                </a:solidFill>
              </a:rPr>
              <a:t>  e </a:t>
            </a:r>
            <a:r>
              <a:rPr lang="en-US" sz="2400" b="1" i="1" kern="0" dirty="0" smtClean="0">
                <a:solidFill>
                  <a:schemeClr val="tx1"/>
                </a:solidFill>
                <a:latin typeface="Symbol" pitchFamily="18" charset="2"/>
              </a:rPr>
              <a:t></a:t>
            </a:r>
            <a:r>
              <a:rPr lang="en-US" sz="2400" b="1" kern="0" dirty="0" smtClean="0">
                <a:solidFill>
                  <a:schemeClr val="tx1"/>
                </a:solidFill>
              </a:rPr>
              <a:t>  </a:t>
            </a:r>
            <a:r>
              <a:rPr lang="en-US" sz="2400" b="1" kern="0" dirty="0" err="1" smtClean="0">
                <a:solidFill>
                  <a:schemeClr val="tx1"/>
                </a:solidFill>
              </a:rPr>
              <a:t>na</a:t>
            </a:r>
            <a:r>
              <a:rPr lang="en-US" sz="2400" b="1" kern="0" dirty="0" smtClean="0">
                <a:solidFill>
                  <a:schemeClr val="tx1"/>
                </a:solidFill>
              </a:rPr>
              <a:t> </a:t>
            </a:r>
            <a:r>
              <a:rPr lang="en-US" sz="2400" b="1" kern="0" dirty="0" err="1" smtClean="0">
                <a:solidFill>
                  <a:schemeClr val="tx1"/>
                </a:solidFill>
              </a:rPr>
              <a:t>definição</a:t>
            </a:r>
            <a:r>
              <a:rPr lang="en-US" sz="2400" b="1" kern="0" dirty="0" smtClean="0">
                <a:solidFill>
                  <a:schemeClr val="tx1"/>
                </a:solidFill>
              </a:rPr>
              <a:t> de </a:t>
            </a:r>
            <a:r>
              <a:rPr lang="en-US" sz="2400" b="1" kern="0" dirty="0" err="1" smtClean="0">
                <a:solidFill>
                  <a:schemeClr val="tx1"/>
                </a:solidFill>
              </a:rPr>
              <a:t>limite</a:t>
            </a:r>
            <a:r>
              <a:rPr lang="en-US" sz="2400" b="1" kern="0" dirty="0" smtClean="0">
                <a:solidFill>
                  <a:schemeClr val="tx1"/>
                </a:solidFill>
              </a:rPr>
              <a:t>.</a:t>
            </a:r>
            <a:endParaRPr lang="en-US" sz="2400" b="1" kern="0" dirty="0">
              <a:solidFill>
                <a:schemeClr val="tx1"/>
              </a:solidFill>
            </a:endParaRPr>
          </a:p>
        </p:txBody>
      </p:sp>
      <p:pic>
        <p:nvPicPr>
          <p:cNvPr id="5123" name="Picture 7" descr="C:\Documents and Settings\luiz\Meus documentos\Companion\Thomas\Transparências\6247f1xx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1412875"/>
            <a:ext cx="340201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1371600"/>
            <a:ext cx="58483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0204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2584450"/>
            <a:ext cx="8940800" cy="168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B7308B5-2785-466F-8643-9736472D9DA2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7CE8513-4CF3-4805-94E9-8B25870DC440}" type="slidenum">
              <a:rPr lang="pt-BR" sz="1400" smtClean="0"/>
              <a:pPr eaLnBrk="1" hangingPunct="1"/>
              <a:t>13</a:t>
            </a:fld>
            <a:endParaRPr lang="pt-BR" sz="1400" smtClean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mtClean="0">
                <a:solidFill>
                  <a:schemeClr val="bg1"/>
                </a:solidFill>
              </a:rPr>
              <a:t>LIMITES - Formal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" t="2119" b="4852"/>
          <a:stretch>
            <a:fillRect/>
          </a:stretch>
        </p:blipFill>
        <p:spPr>
          <a:xfrm>
            <a:off x="2195513" y="1196975"/>
            <a:ext cx="5183187" cy="45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400" y="5745163"/>
            <a:ext cx="8883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justLow" eaLnBrk="0" hangingPunct="0"/>
            <a:r>
              <a:rPr lang="pt-BR" sz="1800"/>
              <a:t>Deve-se a Cauchy (1789-1857), matemático francês, a formalização precisa de limite.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7E44040-0523-4DC9-A1AB-81EFFAD5D03C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0AB8414-227F-4E71-AAF5-CFDD63DD02A1}" type="slidenum">
              <a:rPr lang="pt-BR" sz="1400" smtClean="0"/>
              <a:pPr eaLnBrk="1" hangingPunct="1"/>
              <a:t>14</a:t>
            </a:fld>
            <a:endParaRPr lang="pt-BR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15875"/>
            <a:ext cx="9144000" cy="549275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3000" smtClean="0">
                <a:solidFill>
                  <a:schemeClr val="bg1"/>
                </a:solidFill>
              </a:rPr>
              <a:t>LIMITES - Formal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31"/>
          <a:stretch>
            <a:fillRect/>
          </a:stretch>
        </p:blipFill>
        <p:spPr bwMode="auto">
          <a:xfrm>
            <a:off x="1835150" y="1412875"/>
            <a:ext cx="6049963" cy="2203450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73"/>
          <a:stretch>
            <a:fillRect/>
          </a:stretch>
        </p:blipFill>
        <p:spPr bwMode="auto">
          <a:xfrm>
            <a:off x="1835150" y="4256088"/>
            <a:ext cx="6084888" cy="1836737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3588" y="579438"/>
            <a:ext cx="78406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justLow" eaLnBrk="0" hangingPunct="0">
              <a:buFontTx/>
              <a:buChar char="•"/>
            </a:pPr>
            <a:r>
              <a:rPr lang="pt-BR" sz="2200" dirty="0"/>
              <a:t> A figura a seguir representa graficamente as desigualdades </a:t>
            </a:r>
          </a:p>
          <a:p>
            <a:pPr algn="justLow" eaLnBrk="0" hangingPunct="0"/>
            <a:r>
              <a:rPr lang="pt-BR" sz="2200" dirty="0"/>
              <a:t>(</a:t>
            </a:r>
            <a:r>
              <a:rPr lang="pt-BR" sz="2200" b="1" i="1" dirty="0"/>
              <a:t>i</a:t>
            </a:r>
            <a:r>
              <a:rPr lang="pt-BR" sz="2200" dirty="0"/>
              <a:t>) e (</a:t>
            </a:r>
            <a:r>
              <a:rPr lang="pt-BR" sz="2200" b="1" i="1" dirty="0" err="1"/>
              <a:t>ii</a:t>
            </a:r>
            <a:r>
              <a:rPr lang="pt-BR" sz="2200" dirty="0"/>
              <a:t>) em uma reta real.</a:t>
            </a:r>
          </a:p>
        </p:txBody>
      </p:sp>
    </p:spTree>
    <p:extLst>
      <p:ext uri="{BB962C8B-B14F-4D97-AF65-F5344CB8AC3E}">
        <p14:creationId xmlns:p14="http://schemas.microsoft.com/office/powerpoint/2010/main" val="136233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5" name="Rectangle 15"/>
          <p:cNvSpPr>
            <a:spLocks noChangeArrowheads="1"/>
          </p:cNvSpPr>
          <p:nvPr/>
        </p:nvSpPr>
        <p:spPr bwMode="auto">
          <a:xfrm>
            <a:off x="609600" y="4114800"/>
            <a:ext cx="8305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  <a:buFont typeface="Wingdings" pitchFamily="2" charset="2"/>
              <a:buNone/>
            </a:pPr>
            <a:r>
              <a:rPr lang="en-US" sz="2800" i="1">
                <a:solidFill>
                  <a:schemeClr val="bg1"/>
                </a:solidFill>
              </a:rPr>
              <a:t>Nesta seção usaremos as Propriedades do </a:t>
            </a:r>
          </a:p>
          <a:p>
            <a:pPr marL="342900" indent="-342900" algn="ctr">
              <a:spcBef>
                <a:spcPct val="20000"/>
              </a:spcBef>
              <a:buFont typeface="Wingdings" pitchFamily="2" charset="2"/>
              <a:buNone/>
            </a:pPr>
            <a:r>
              <a:rPr lang="en-US" sz="2800" i="1">
                <a:solidFill>
                  <a:schemeClr val="bg1"/>
                </a:solidFill>
              </a:rPr>
              <a:t>Limite, para calculá-los.</a:t>
            </a:r>
          </a:p>
        </p:txBody>
      </p:sp>
      <p:sp>
        <p:nvSpPr>
          <p:cNvPr id="6" name="Espaço Reservado para Data 3"/>
          <p:cNvSpPr txBox="1">
            <a:spLocks/>
          </p:cNvSpPr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pt-B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fld id="{868E1490-DAB1-4DE5-996D-ADDD3E3EA4C3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9" name="Espaço Reservado para Número de Slide 5"/>
          <p:cNvSpPr txBox="1">
            <a:spLocks/>
          </p:cNvSpPr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pt-B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fld id="{355D53DC-4C73-4380-853C-43805E440D11}" type="slidenum">
              <a:rPr lang="pt-BR" sz="1400" smtClean="0"/>
              <a:pPr eaLnBrk="1" hangingPunct="1"/>
              <a:t>15</a:t>
            </a:fld>
            <a:endParaRPr lang="pt-BR" sz="140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2" t="5891" r="18481" b="9818"/>
          <a:stretch>
            <a:fillRect/>
          </a:stretch>
        </p:blipFill>
        <p:spPr bwMode="auto">
          <a:xfrm>
            <a:off x="903288" y="115888"/>
            <a:ext cx="6981825" cy="539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979613" y="5456238"/>
            <a:ext cx="5207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1800">
                <a:cs typeface="Arial" charset="0"/>
                <a:hlinkClick r:id="rId3"/>
              </a:rPr>
              <a:t>http://www.youtube.com/watch?v=CqoWKf_7ae8</a:t>
            </a:r>
            <a:r>
              <a:rPr lang="pt-BR" sz="1800">
                <a:cs typeface="Arial" charset="0"/>
              </a:rPr>
              <a:t> 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979613" y="5854700"/>
            <a:ext cx="4751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t-BR" sz="1800">
                <a:cs typeface="Arial" charset="0"/>
                <a:hlinkClick r:id="rId4"/>
              </a:rPr>
              <a:t>https://sites.google.com/site/lcmaquino/home</a:t>
            </a:r>
            <a:r>
              <a:rPr lang="pt-BR" sz="1800">
                <a:cs typeface="Arial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046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tângulo 1"/>
          <p:cNvSpPr>
            <a:spLocks noChangeArrowheads="1"/>
          </p:cNvSpPr>
          <p:nvPr/>
        </p:nvSpPr>
        <p:spPr bwMode="auto">
          <a:xfrm>
            <a:off x="250825" y="-125413"/>
            <a:ext cx="8066088" cy="452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b="1" u="sng">
                <a:cs typeface="Times New Roman" pitchFamily="18" charset="0"/>
              </a:rPr>
              <a:t>Limites Laterais </a:t>
            </a:r>
            <a:endParaRPr lang="pt-BR">
              <a:cs typeface="Times New Roman" pitchFamily="18" charset="0"/>
            </a:endParaRPr>
          </a:p>
          <a:p>
            <a:pPr algn="ctr" eaLnBrk="0" hangingPunct="0"/>
            <a:endParaRPr lang="pt-BR">
              <a:cs typeface="Times New Roman" pitchFamily="18" charset="0"/>
            </a:endParaRPr>
          </a:p>
          <a:p>
            <a:pPr algn="just" eaLnBrk="0" hangingPunct="0"/>
            <a:r>
              <a:rPr lang="pt-BR" b="1">
                <a:cs typeface="Times New Roman" pitchFamily="18" charset="0"/>
              </a:rPr>
              <a:t>	</a:t>
            </a:r>
            <a:r>
              <a:rPr lang="pt-BR">
                <a:cs typeface="Times New Roman" pitchFamily="18" charset="0"/>
              </a:rPr>
              <a:t>Para ter um limite </a:t>
            </a:r>
            <a:r>
              <a:rPr lang="pt-BR" i="1">
                <a:cs typeface="Times New Roman" pitchFamily="18" charset="0"/>
              </a:rPr>
              <a:t>L</a:t>
            </a:r>
            <a:r>
              <a:rPr lang="pt-BR">
                <a:cs typeface="Times New Roman" pitchFamily="18" charset="0"/>
              </a:rPr>
              <a:t> quando </a:t>
            </a:r>
            <a:r>
              <a:rPr lang="pt-BR" i="1">
                <a:cs typeface="Times New Roman" pitchFamily="18" charset="0"/>
              </a:rPr>
              <a:t>x</a:t>
            </a:r>
            <a:r>
              <a:rPr lang="pt-BR">
                <a:cs typeface="Times New Roman" pitchFamily="18" charset="0"/>
              </a:rPr>
              <a:t> se aproxima de </a:t>
            </a:r>
            <a:r>
              <a:rPr lang="pt-BR" i="1">
                <a:cs typeface="Times New Roman" pitchFamily="18" charset="0"/>
              </a:rPr>
              <a:t>a</a:t>
            </a:r>
            <a:r>
              <a:rPr lang="pt-BR">
                <a:cs typeface="Times New Roman" pitchFamily="18" charset="0"/>
              </a:rPr>
              <a:t>, uma função </a:t>
            </a:r>
            <a:r>
              <a:rPr lang="pt-BR" i="1">
                <a:cs typeface="Times New Roman" pitchFamily="18" charset="0"/>
              </a:rPr>
              <a:t>f </a:t>
            </a:r>
            <a:r>
              <a:rPr lang="pt-BR">
                <a:cs typeface="Times New Roman" pitchFamily="18" charset="0"/>
              </a:rPr>
              <a:t>deve ser definida em </a:t>
            </a:r>
            <a:r>
              <a:rPr lang="pt-BR" i="1">
                <a:cs typeface="Times New Roman" pitchFamily="18" charset="0"/>
              </a:rPr>
              <a:t>ambos os lados </a:t>
            </a:r>
            <a:r>
              <a:rPr lang="pt-BR">
                <a:cs typeface="Times New Roman" pitchFamily="18" charset="0"/>
              </a:rPr>
              <a:t>de </a:t>
            </a:r>
            <a:r>
              <a:rPr lang="pt-BR" i="1">
                <a:cs typeface="Times New Roman" pitchFamily="18" charset="0"/>
              </a:rPr>
              <a:t>a</a:t>
            </a:r>
            <a:r>
              <a:rPr lang="pt-BR">
                <a:cs typeface="Times New Roman" pitchFamily="18" charset="0"/>
              </a:rPr>
              <a:t> e seus valores </a:t>
            </a:r>
            <a:r>
              <a:rPr lang="pt-BR" i="1">
                <a:cs typeface="Times New Roman" pitchFamily="18" charset="0"/>
              </a:rPr>
              <a:t>f(x) </a:t>
            </a:r>
            <a:r>
              <a:rPr lang="pt-BR">
                <a:cs typeface="Times New Roman" pitchFamily="18" charset="0"/>
              </a:rPr>
              <a:t>devem se aproximar de </a:t>
            </a:r>
            <a:r>
              <a:rPr lang="pt-BR" i="1">
                <a:cs typeface="Times New Roman" pitchFamily="18" charset="0"/>
              </a:rPr>
              <a:t>L</a:t>
            </a:r>
            <a:r>
              <a:rPr lang="pt-BR">
                <a:cs typeface="Times New Roman" pitchFamily="18" charset="0"/>
              </a:rPr>
              <a:t> quando </a:t>
            </a:r>
            <a:r>
              <a:rPr lang="pt-BR" i="1">
                <a:cs typeface="Times New Roman" pitchFamily="18" charset="0"/>
              </a:rPr>
              <a:t>x</a:t>
            </a:r>
            <a:r>
              <a:rPr lang="pt-BR">
                <a:cs typeface="Times New Roman" pitchFamily="18" charset="0"/>
              </a:rPr>
              <a:t> se aproxima de </a:t>
            </a:r>
            <a:r>
              <a:rPr lang="pt-BR" i="1">
                <a:cs typeface="Times New Roman" pitchFamily="18" charset="0"/>
              </a:rPr>
              <a:t>a</a:t>
            </a:r>
            <a:r>
              <a:rPr lang="pt-BR">
                <a:cs typeface="Times New Roman" pitchFamily="18" charset="0"/>
              </a:rPr>
              <a:t> de cada lado. Por isso, limites comuns são </a:t>
            </a:r>
            <a:r>
              <a:rPr lang="pt-BR" b="1">
                <a:cs typeface="Times New Roman" pitchFamily="18" charset="0"/>
              </a:rPr>
              <a:t>bilaterais</a:t>
            </a:r>
            <a:r>
              <a:rPr lang="pt-BR">
                <a:cs typeface="Times New Roman" pitchFamily="18" charset="0"/>
              </a:rPr>
              <a:t>.</a:t>
            </a:r>
          </a:p>
          <a:p>
            <a:pPr algn="just" eaLnBrk="0" hangingPunct="0"/>
            <a:r>
              <a:rPr lang="pt-BR">
                <a:cs typeface="Times New Roman" pitchFamily="18" charset="0"/>
              </a:rPr>
              <a:t> </a:t>
            </a:r>
          </a:p>
          <a:p>
            <a:pPr algn="just" eaLnBrk="0" hangingPunct="0"/>
            <a:r>
              <a:rPr lang="pt-BR">
                <a:cs typeface="Times New Roman" pitchFamily="18" charset="0"/>
              </a:rPr>
              <a:t>	Se </a:t>
            </a:r>
            <a:r>
              <a:rPr lang="pt-BR" i="1">
                <a:cs typeface="Times New Roman" pitchFamily="18" charset="0"/>
              </a:rPr>
              <a:t>f</a:t>
            </a:r>
            <a:r>
              <a:rPr lang="pt-BR">
                <a:cs typeface="Times New Roman" pitchFamily="18" charset="0"/>
              </a:rPr>
              <a:t> não tem um limite bilateral em </a:t>
            </a:r>
            <a:r>
              <a:rPr lang="pt-BR" i="1">
                <a:cs typeface="Times New Roman" pitchFamily="18" charset="0"/>
              </a:rPr>
              <a:t>a</a:t>
            </a:r>
            <a:r>
              <a:rPr lang="pt-BR">
                <a:cs typeface="Times New Roman" pitchFamily="18" charset="0"/>
              </a:rPr>
              <a:t>, ainda pode ter um limite lateral, ou seja, um limite cuja aproximação ocorre apenas de um lado. Se a aproximação for feita pelo lado direito, o limite será um </a:t>
            </a:r>
            <a:r>
              <a:rPr lang="pt-BR" b="1">
                <a:cs typeface="Times New Roman" pitchFamily="18" charset="0"/>
              </a:rPr>
              <a:t>limite à direita</a:t>
            </a:r>
            <a:r>
              <a:rPr lang="pt-BR">
                <a:cs typeface="Times New Roman" pitchFamily="18" charset="0"/>
              </a:rPr>
              <a:t>. Se for pelo lado esquerdo, será um </a:t>
            </a:r>
            <a:r>
              <a:rPr lang="pt-BR" b="1">
                <a:cs typeface="Times New Roman" pitchFamily="18" charset="0"/>
              </a:rPr>
              <a:t>limite à esquerda</a:t>
            </a:r>
            <a:r>
              <a:rPr lang="pt-BR"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tângulo 1"/>
          <p:cNvSpPr>
            <a:spLocks noChangeArrowheads="1"/>
          </p:cNvSpPr>
          <p:nvPr/>
        </p:nvSpPr>
        <p:spPr bwMode="auto">
          <a:xfrm>
            <a:off x="468313" y="1536700"/>
            <a:ext cx="82804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b="1">
                <a:cs typeface="Times New Roman" pitchFamily="18" charset="0"/>
              </a:rPr>
              <a:t>Definições: </a:t>
            </a:r>
            <a:r>
              <a:rPr lang="pt-BR">
                <a:cs typeface="Times New Roman" pitchFamily="18" charset="0"/>
              </a:rPr>
              <a:t>Limites Laterais à Direita e à Esquerda.</a:t>
            </a:r>
          </a:p>
          <a:p>
            <a:pPr eaLnBrk="0" hangingPunct="0"/>
            <a:r>
              <a:rPr lang="pt-BR">
                <a:cs typeface="Times New Roman" pitchFamily="18" charset="0"/>
              </a:rPr>
              <a:t> </a:t>
            </a:r>
          </a:p>
          <a:p>
            <a:pPr eaLnBrk="0" hangingPunct="0"/>
            <a:r>
              <a:rPr lang="pt-BR">
                <a:cs typeface="Times New Roman" pitchFamily="18" charset="0"/>
              </a:rPr>
              <a:t>	Seja </a:t>
            </a:r>
            <a:r>
              <a:rPr lang="pt-BR" i="1">
                <a:cs typeface="Times New Roman" pitchFamily="18" charset="0"/>
              </a:rPr>
              <a:t>f(x)</a:t>
            </a:r>
            <a:r>
              <a:rPr lang="pt-BR">
                <a:cs typeface="Times New Roman" pitchFamily="18" charset="0"/>
              </a:rPr>
              <a:t> definida em um intervalo </a:t>
            </a:r>
            <a:r>
              <a:rPr lang="pt-BR" i="1">
                <a:cs typeface="Times New Roman" pitchFamily="18" charset="0"/>
              </a:rPr>
              <a:t>(a, b)</a:t>
            </a:r>
            <a:r>
              <a:rPr lang="pt-BR">
                <a:cs typeface="Times New Roman" pitchFamily="18" charset="0"/>
              </a:rPr>
              <a:t>, onde </a:t>
            </a:r>
            <a:r>
              <a:rPr lang="pt-BR" i="1">
                <a:cs typeface="Times New Roman" pitchFamily="18" charset="0"/>
              </a:rPr>
              <a:t>a &gt; b</a:t>
            </a:r>
            <a:r>
              <a:rPr lang="pt-BR">
                <a:cs typeface="Times New Roman" pitchFamily="18" charset="0"/>
              </a:rPr>
              <a:t>. Se </a:t>
            </a:r>
            <a:r>
              <a:rPr lang="pt-BR" i="1">
                <a:cs typeface="Times New Roman" pitchFamily="18" charset="0"/>
              </a:rPr>
              <a:t>f(x)</a:t>
            </a:r>
            <a:r>
              <a:rPr lang="pt-BR">
                <a:cs typeface="Times New Roman" pitchFamily="18" charset="0"/>
              </a:rPr>
              <a:t> fica arbitrariamente próximo de </a:t>
            </a:r>
            <a:r>
              <a:rPr lang="pt-BR" i="1">
                <a:cs typeface="Times New Roman" pitchFamily="18" charset="0"/>
              </a:rPr>
              <a:t>L</a:t>
            </a:r>
            <a:r>
              <a:rPr lang="pt-BR">
                <a:cs typeface="Times New Roman" pitchFamily="18" charset="0"/>
              </a:rPr>
              <a:t> conforme </a:t>
            </a:r>
            <a:r>
              <a:rPr lang="pt-BR" i="1">
                <a:cs typeface="Times New Roman" pitchFamily="18" charset="0"/>
              </a:rPr>
              <a:t>x</a:t>
            </a:r>
            <a:r>
              <a:rPr lang="pt-BR">
                <a:cs typeface="Times New Roman" pitchFamily="18" charset="0"/>
              </a:rPr>
              <a:t> se aproxima de </a:t>
            </a:r>
            <a:r>
              <a:rPr lang="pt-BR" i="1">
                <a:cs typeface="Times New Roman" pitchFamily="18" charset="0"/>
              </a:rPr>
              <a:t>a</a:t>
            </a:r>
            <a:r>
              <a:rPr lang="pt-BR">
                <a:cs typeface="Times New Roman" pitchFamily="18" charset="0"/>
              </a:rPr>
              <a:t> nesse intervalo, dizemos que </a:t>
            </a:r>
            <a:r>
              <a:rPr lang="pt-BR" i="1">
                <a:cs typeface="Times New Roman" pitchFamily="18" charset="0"/>
              </a:rPr>
              <a:t>f</a:t>
            </a:r>
            <a:r>
              <a:rPr lang="pt-BR">
                <a:cs typeface="Times New Roman" pitchFamily="18" charset="0"/>
              </a:rPr>
              <a:t> tem limite lateral à direita </a:t>
            </a:r>
            <a:r>
              <a:rPr lang="pt-BR" i="1">
                <a:cs typeface="Times New Roman" pitchFamily="18" charset="0"/>
              </a:rPr>
              <a:t>L</a:t>
            </a:r>
            <a:r>
              <a:rPr lang="pt-BR">
                <a:cs typeface="Times New Roman" pitchFamily="18" charset="0"/>
              </a:rPr>
              <a:t> em </a:t>
            </a:r>
            <a:r>
              <a:rPr lang="pt-BR" i="1">
                <a:cs typeface="Times New Roman" pitchFamily="18" charset="0"/>
              </a:rPr>
              <a:t>a</a:t>
            </a:r>
            <a:r>
              <a:rPr lang="pt-BR">
                <a:cs typeface="Times New Roman" pitchFamily="18" charset="0"/>
              </a:rPr>
              <a:t> e escrevemos</a:t>
            </a:r>
          </a:p>
        </p:txBody>
      </p:sp>
      <p:graphicFrame>
        <p:nvGraphicFramePr>
          <p:cNvPr id="9219" name="Objeto 2"/>
          <p:cNvGraphicFramePr>
            <a:graphicFrameLocks noChangeAspect="1"/>
          </p:cNvGraphicFramePr>
          <p:nvPr/>
        </p:nvGraphicFramePr>
        <p:xfrm>
          <a:off x="2195513" y="4076700"/>
          <a:ext cx="387350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Equation" r:id="rId3" imgW="850531" imgH="279279" progId="Equation.DSMT4">
                  <p:embed/>
                </p:oleObj>
              </mc:Choice>
              <mc:Fallback>
                <p:oleObj name="Equation" r:id="rId3" imgW="850531" imgH="279279" progId="Equation.DSMT4">
                  <p:embed/>
                  <p:pic>
                    <p:nvPicPr>
                      <p:cNvPr id="0" name="Objeto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076700"/>
                        <a:ext cx="3873500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tângulo 1"/>
          <p:cNvSpPr>
            <a:spLocks noChangeArrowheads="1"/>
          </p:cNvSpPr>
          <p:nvPr/>
        </p:nvSpPr>
        <p:spPr bwMode="auto">
          <a:xfrm>
            <a:off x="250825" y="2090738"/>
            <a:ext cx="8424863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>
                <a:cs typeface="Times New Roman" pitchFamily="18" charset="0"/>
              </a:rPr>
              <a:t>Seja </a:t>
            </a:r>
            <a:r>
              <a:rPr lang="pt-BR" i="1">
                <a:cs typeface="Times New Roman" pitchFamily="18" charset="0"/>
              </a:rPr>
              <a:t>f(x)</a:t>
            </a:r>
            <a:r>
              <a:rPr lang="pt-BR">
                <a:cs typeface="Times New Roman" pitchFamily="18" charset="0"/>
              </a:rPr>
              <a:t> definida em um intervalo </a:t>
            </a:r>
            <a:r>
              <a:rPr lang="pt-BR" i="1">
                <a:cs typeface="Times New Roman" pitchFamily="18" charset="0"/>
              </a:rPr>
              <a:t>(c, a)</a:t>
            </a:r>
            <a:r>
              <a:rPr lang="pt-BR">
                <a:cs typeface="Times New Roman" pitchFamily="18" charset="0"/>
              </a:rPr>
              <a:t>, onde </a:t>
            </a:r>
            <a:r>
              <a:rPr lang="pt-BR" i="1">
                <a:cs typeface="Times New Roman" pitchFamily="18" charset="0"/>
              </a:rPr>
              <a:t>c &lt; a</a:t>
            </a:r>
            <a:r>
              <a:rPr lang="pt-BR">
                <a:cs typeface="Times New Roman" pitchFamily="18" charset="0"/>
              </a:rPr>
              <a:t>. Se </a:t>
            </a:r>
            <a:r>
              <a:rPr lang="pt-BR" i="1">
                <a:cs typeface="Times New Roman" pitchFamily="18" charset="0"/>
              </a:rPr>
              <a:t>f(x)</a:t>
            </a:r>
            <a:r>
              <a:rPr lang="pt-BR">
                <a:cs typeface="Times New Roman" pitchFamily="18" charset="0"/>
              </a:rPr>
              <a:t> fica arbitrariamente próximo de </a:t>
            </a:r>
            <a:r>
              <a:rPr lang="pt-BR" i="1">
                <a:cs typeface="Times New Roman" pitchFamily="18" charset="0"/>
              </a:rPr>
              <a:t>M</a:t>
            </a:r>
            <a:r>
              <a:rPr lang="pt-BR">
                <a:cs typeface="Times New Roman" pitchFamily="18" charset="0"/>
              </a:rPr>
              <a:t> conforme </a:t>
            </a:r>
            <a:r>
              <a:rPr lang="pt-BR" i="1">
                <a:cs typeface="Times New Roman" pitchFamily="18" charset="0"/>
              </a:rPr>
              <a:t>x</a:t>
            </a:r>
            <a:r>
              <a:rPr lang="pt-BR">
                <a:cs typeface="Times New Roman" pitchFamily="18" charset="0"/>
              </a:rPr>
              <a:t> se aproxima de </a:t>
            </a:r>
            <a:r>
              <a:rPr lang="pt-BR" i="1">
                <a:cs typeface="Times New Roman" pitchFamily="18" charset="0"/>
              </a:rPr>
              <a:t>a</a:t>
            </a:r>
            <a:r>
              <a:rPr lang="pt-BR">
                <a:cs typeface="Times New Roman" pitchFamily="18" charset="0"/>
              </a:rPr>
              <a:t> nesse intervalo, dizemos que </a:t>
            </a:r>
            <a:r>
              <a:rPr lang="pt-BR" i="1">
                <a:cs typeface="Times New Roman" pitchFamily="18" charset="0"/>
              </a:rPr>
              <a:t>f</a:t>
            </a:r>
            <a:r>
              <a:rPr lang="pt-BR">
                <a:cs typeface="Times New Roman" pitchFamily="18" charset="0"/>
              </a:rPr>
              <a:t> tem limite lateral à esquerda </a:t>
            </a:r>
            <a:r>
              <a:rPr lang="pt-BR" i="1">
                <a:cs typeface="Times New Roman" pitchFamily="18" charset="0"/>
              </a:rPr>
              <a:t>M</a:t>
            </a:r>
            <a:r>
              <a:rPr lang="pt-BR">
                <a:cs typeface="Times New Roman" pitchFamily="18" charset="0"/>
              </a:rPr>
              <a:t> em </a:t>
            </a:r>
            <a:r>
              <a:rPr lang="pt-BR" i="1">
                <a:cs typeface="Times New Roman" pitchFamily="18" charset="0"/>
              </a:rPr>
              <a:t>a</a:t>
            </a:r>
            <a:r>
              <a:rPr lang="pt-BR">
                <a:cs typeface="Times New Roman" pitchFamily="18" charset="0"/>
              </a:rPr>
              <a:t> e escrevemos</a:t>
            </a:r>
          </a:p>
        </p:txBody>
      </p:sp>
      <p:graphicFrame>
        <p:nvGraphicFramePr>
          <p:cNvPr id="10243" name="Objeto 2"/>
          <p:cNvGraphicFramePr>
            <a:graphicFrameLocks noChangeAspect="1"/>
          </p:cNvGraphicFramePr>
          <p:nvPr/>
        </p:nvGraphicFramePr>
        <p:xfrm>
          <a:off x="1876425" y="3860800"/>
          <a:ext cx="5175250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Equation" r:id="rId3" imgW="914400" imgH="279400" progId="Equation.DSMT4">
                  <p:embed/>
                </p:oleObj>
              </mc:Choice>
              <mc:Fallback>
                <p:oleObj name="Equation" r:id="rId3" imgW="914400" imgH="279400" progId="Equation.DSMT4">
                  <p:embed/>
                  <p:pic>
                    <p:nvPicPr>
                      <p:cNvPr id="0" name="Objeto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6425" y="3860800"/>
                        <a:ext cx="5175250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ChangeArrowheads="1"/>
          </p:cNvSpPr>
          <p:nvPr/>
        </p:nvSpPr>
        <p:spPr bwMode="auto">
          <a:xfrm>
            <a:off x="1143000" y="533400"/>
            <a:ext cx="8001000" cy="289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2800" b="1">
                <a:cs typeface="Times New Roman" pitchFamily="18" charset="0"/>
              </a:rPr>
              <a:t>Exemplo:</a:t>
            </a:r>
            <a:r>
              <a:rPr lang="pt-BR" sz="2800">
                <a:cs typeface="Times New Roman" pitchFamily="18" charset="0"/>
              </a:rPr>
              <a:t> </a:t>
            </a:r>
          </a:p>
          <a:p>
            <a:r>
              <a:rPr lang="pt-BR" sz="2800">
                <a:cs typeface="Times New Roman" pitchFamily="18" charset="0"/>
              </a:rPr>
              <a:t>Para a função                 na figura, temos: </a:t>
            </a:r>
          </a:p>
          <a:p>
            <a:pPr eaLnBrk="0" hangingPunct="0"/>
            <a:r>
              <a:rPr lang="pt-BR" sz="2000">
                <a:cs typeface="Times New Roman" pitchFamily="18" charset="0"/>
              </a:rPr>
              <a:t> </a:t>
            </a:r>
          </a:p>
          <a:p>
            <a:pPr eaLnBrk="0" hangingPunct="0"/>
            <a:r>
              <a:rPr lang="pt-BR" sz="2800">
                <a:cs typeface="Times New Roman" pitchFamily="18" charset="0"/>
              </a:rPr>
              <a:t>	      	</a:t>
            </a:r>
          </a:p>
          <a:p>
            <a:pPr eaLnBrk="0" hangingPunct="0"/>
            <a:endParaRPr lang="pt-BR" sz="2800">
              <a:cs typeface="Times New Roman" pitchFamily="18" charset="0"/>
            </a:endParaRPr>
          </a:p>
          <a:p>
            <a:pPr eaLnBrk="0" hangingPunct="0"/>
            <a:r>
              <a:rPr lang="pt-BR" sz="2800">
                <a:cs typeface="Times New Roman" pitchFamily="18" charset="0"/>
              </a:rPr>
              <a:t>                                     e</a:t>
            </a:r>
            <a:r>
              <a:rPr lang="pt-BR" sz="2000">
                <a:cs typeface="Times New Roman" pitchFamily="18" charset="0"/>
              </a:rPr>
              <a:t>       </a:t>
            </a:r>
          </a:p>
          <a:p>
            <a:pPr eaLnBrk="0" hangingPunct="0"/>
            <a:endParaRPr lang="pt-BR"/>
          </a:p>
        </p:txBody>
      </p:sp>
      <p:graphicFrame>
        <p:nvGraphicFramePr>
          <p:cNvPr id="11267" name="Object 6"/>
          <p:cNvGraphicFramePr>
            <a:graphicFrameLocks noChangeAspect="1"/>
          </p:cNvGraphicFramePr>
          <p:nvPr/>
        </p:nvGraphicFramePr>
        <p:xfrm>
          <a:off x="3276600" y="914400"/>
          <a:ext cx="121920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6" name="Equation" r:id="rId3" imgW="647419" imgH="444307" progId="Equation.DSMT4">
                  <p:embed/>
                </p:oleObj>
              </mc:Choice>
              <mc:Fallback>
                <p:oleObj name="Equation" r:id="rId3" imgW="647419" imgH="444307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914400"/>
                        <a:ext cx="1219200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5"/>
          <p:cNvGraphicFramePr>
            <a:graphicFrameLocks noChangeAspect="1"/>
          </p:cNvGraphicFramePr>
          <p:nvPr/>
        </p:nvGraphicFramePr>
        <p:xfrm>
          <a:off x="1476375" y="1916113"/>
          <a:ext cx="2590800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7" name="Equation" r:id="rId5" imgW="1054100" imgH="393700" progId="Equation.DSMT4">
                  <p:embed/>
                </p:oleObj>
              </mc:Choice>
              <mc:Fallback>
                <p:oleObj name="Equation" r:id="rId5" imgW="10541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916113"/>
                        <a:ext cx="2590800" cy="96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4"/>
          <p:cNvGraphicFramePr>
            <a:graphicFrameLocks noChangeAspect="1"/>
          </p:cNvGraphicFramePr>
          <p:nvPr/>
        </p:nvGraphicFramePr>
        <p:xfrm>
          <a:off x="3708400" y="2974975"/>
          <a:ext cx="498157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8" name="Equation" r:id="rId7" imgW="2159000" imgH="393700" progId="Equation.DSMT4">
                  <p:embed/>
                </p:oleObj>
              </mc:Choice>
              <mc:Fallback>
                <p:oleObj name="Equation" r:id="rId7" imgW="2159000" imgH="393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2974975"/>
                        <a:ext cx="4981575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0" name="Rectangle 9"/>
          <p:cNvSpPr>
            <a:spLocks noChangeArrowheads="1"/>
          </p:cNvSpPr>
          <p:nvPr/>
        </p:nvSpPr>
        <p:spPr bwMode="auto">
          <a:xfrm>
            <a:off x="2686050" y="2033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graphicFrame>
        <p:nvGraphicFramePr>
          <p:cNvPr id="11271" name="Object 8"/>
          <p:cNvGraphicFramePr>
            <a:graphicFrameLocks noChangeAspect="1"/>
          </p:cNvGraphicFramePr>
          <p:nvPr/>
        </p:nvGraphicFramePr>
        <p:xfrm>
          <a:off x="2133600" y="3810000"/>
          <a:ext cx="3771900" cy="279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9" name="Bitmap Image" r:id="rId9" imgW="3772427" imgH="2790476" progId="Paint.Picture">
                  <p:embed/>
                </p:oleObj>
              </mc:Choice>
              <mc:Fallback>
                <p:oleObj name="Bitmap Image" r:id="rId9" imgW="3772427" imgH="2790476" progId="Paint.Picture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810000"/>
                        <a:ext cx="3771900" cy="279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E952AF6-93CD-4530-A32C-E9BA60B848CF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3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DA86D8-37E4-40F3-A98A-61EFCA01CB73}" type="slidenum">
              <a:rPr lang="pt-BR" sz="1400" smtClean="0"/>
              <a:pPr eaLnBrk="1" hangingPunct="1"/>
              <a:t>2</a:t>
            </a:fld>
            <a:endParaRPr lang="pt-BR" sz="140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mtClean="0">
                <a:solidFill>
                  <a:schemeClr val="bg1"/>
                </a:solidFill>
              </a:rPr>
              <a:t>LIMITES – Breve histórico</a:t>
            </a:r>
            <a:endParaRPr lang="en-US" baseline="30000" smtClean="0">
              <a:solidFill>
                <a:schemeClr val="bg1"/>
              </a:solidFill>
              <a:latin typeface="Thames" pitchFamily="2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5035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pt-BR" sz="2400">
              <a:latin typeface="Times New Roman" pitchFamily="18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179388" y="1116013"/>
            <a:ext cx="8713787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2000" dirty="0"/>
              <a:t>No século XIX, Augustin Louis </a:t>
            </a:r>
            <a:r>
              <a:rPr lang="pt-BR" sz="2000" dirty="0" err="1"/>
              <a:t>Cauchy</a:t>
            </a:r>
            <a:r>
              <a:rPr lang="pt-BR" sz="2000" dirty="0"/>
              <a:t> estava procurando uma exposição rigorosamente correta do Cálculo para apresentar a seus estudantes de engenharia na </a:t>
            </a:r>
            <a:r>
              <a:rPr lang="pt-BR" sz="2000" i="1" dirty="0" err="1"/>
              <a:t>École</a:t>
            </a:r>
            <a:r>
              <a:rPr lang="pt-BR" sz="2000" i="1" dirty="0"/>
              <a:t> </a:t>
            </a:r>
            <a:r>
              <a:rPr lang="pt-BR" sz="2000" i="1" dirty="0" err="1"/>
              <a:t>Polytechnique</a:t>
            </a:r>
            <a:r>
              <a:rPr lang="pt-BR" sz="2000" i="1" dirty="0"/>
              <a:t> de Paris</a:t>
            </a:r>
            <a:r>
              <a:rPr lang="pt-BR" sz="2000" dirty="0"/>
              <a:t>. </a:t>
            </a:r>
            <a:r>
              <a:rPr lang="pt-BR" sz="2000" dirty="0" err="1"/>
              <a:t>Cauchy</a:t>
            </a:r>
            <a:r>
              <a:rPr lang="pt-BR" sz="2000" dirty="0"/>
              <a:t> começou seu curso com uma definição moderna de limite. Em suas notas de aula, que se tornaram </a:t>
            </a:r>
            <a:r>
              <a:rPr lang="pt-BR" sz="2000" dirty="0" err="1"/>
              <a:t>papers</a:t>
            </a:r>
            <a:r>
              <a:rPr lang="pt-BR" sz="2000" dirty="0"/>
              <a:t> clássicos, </a:t>
            </a:r>
            <a:r>
              <a:rPr lang="pt-BR" sz="2000" dirty="0" err="1"/>
              <a:t>Cauchy</a:t>
            </a:r>
            <a:r>
              <a:rPr lang="pt-BR" sz="2000" dirty="0"/>
              <a:t> usou o limite como a base para a introdução precisa do conceito de continuidade e de convergência, de derivada e  de integral. Entretanto, a </a:t>
            </a:r>
            <a:r>
              <a:rPr lang="pt-BR" sz="2000" dirty="0" err="1"/>
              <a:t>Cauchy</a:t>
            </a:r>
            <a:r>
              <a:rPr lang="pt-BR" sz="2000" dirty="0"/>
              <a:t> tinham passado desapercebidos alguns dos detalhes técnicos. Niels </a:t>
            </a:r>
            <a:r>
              <a:rPr lang="pt-BR" sz="2000" dirty="0" err="1"/>
              <a:t>Henrik</a:t>
            </a:r>
            <a:r>
              <a:rPr lang="pt-BR" sz="2000" dirty="0"/>
              <a:t> Abel (1802-1829) e Peter Gustav </a:t>
            </a:r>
            <a:r>
              <a:rPr lang="pt-BR" sz="2000" dirty="0" err="1"/>
              <a:t>Lejeune</a:t>
            </a:r>
            <a:r>
              <a:rPr lang="pt-BR" sz="2000" dirty="0"/>
              <a:t> </a:t>
            </a:r>
            <a:r>
              <a:rPr lang="pt-BR" sz="2000" dirty="0" err="1"/>
              <a:t>Dirichlet</a:t>
            </a:r>
            <a:r>
              <a:rPr lang="pt-BR" sz="2000" dirty="0"/>
              <a:t> estavam entre aqueles que procuravam por problemas delicados e não intuitivos.</a:t>
            </a:r>
          </a:p>
          <a:p>
            <a:pPr eaLnBrk="1" hangingPunct="1"/>
            <a:endParaRPr lang="pt-BR" sz="400" dirty="0"/>
          </a:p>
          <a:p>
            <a:pPr eaLnBrk="1" hangingPunct="1"/>
            <a:r>
              <a:rPr lang="pt-BR" sz="2000" dirty="0"/>
              <a:t>Entre 1840 e 1850, enquanto era professor da High </a:t>
            </a:r>
            <a:r>
              <a:rPr lang="pt-BR" sz="2000" dirty="0" err="1"/>
              <a:t>School</a:t>
            </a:r>
            <a:r>
              <a:rPr lang="pt-BR" sz="2000" dirty="0"/>
              <a:t>, Karl </a:t>
            </a:r>
            <a:r>
              <a:rPr lang="pt-BR" sz="2000" dirty="0" err="1"/>
              <a:t>Weierstrass</a:t>
            </a:r>
            <a:r>
              <a:rPr lang="pt-BR" sz="2000" dirty="0"/>
              <a:t> determinou que a primeira etapa para corrigir esses erros deveria começar pela definição de limite de </a:t>
            </a:r>
            <a:r>
              <a:rPr lang="pt-BR" sz="2000" dirty="0" err="1"/>
              <a:t>Cauchy</a:t>
            </a:r>
            <a:r>
              <a:rPr lang="pt-BR" sz="2000" dirty="0"/>
              <a:t> em termos aritméticos estritos, usando-se somente valores absolutos (módulos) e </a:t>
            </a:r>
            <a:r>
              <a:rPr lang="pt-BR" sz="2000" dirty="0" smtClean="0"/>
              <a:t>desigualdades.</a:t>
            </a:r>
          </a:p>
          <a:p>
            <a:pPr algn="just" eaLnBrk="1" hangingPunct="1"/>
            <a:r>
              <a:rPr lang="pt-BR" sz="1200" dirty="0" smtClean="0"/>
              <a:t>Disponível em</a:t>
            </a:r>
            <a:r>
              <a:rPr lang="pt-BR" sz="2000" dirty="0" smtClean="0"/>
              <a:t>&lt;</a:t>
            </a:r>
            <a:r>
              <a:rPr lang="pt-BR" sz="2000" dirty="0" smtClean="0">
                <a:hlinkClick r:id="rId2"/>
              </a:rPr>
              <a:t>http</a:t>
            </a:r>
            <a:r>
              <a:rPr lang="pt-BR" sz="2000" dirty="0">
                <a:hlinkClick r:id="rId2"/>
              </a:rPr>
              <a:t>://</a:t>
            </a:r>
            <a:r>
              <a:rPr lang="pt-BR" sz="2000" dirty="0" smtClean="0">
                <a:hlinkClick r:id="rId2"/>
              </a:rPr>
              <a:t>www.cepa.if.usp.br/e-calculo/ferramentas/limites/limites.htm</a:t>
            </a:r>
            <a:r>
              <a:rPr lang="pt-BR" sz="2000" dirty="0" smtClean="0"/>
              <a:t>. 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9458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1BFD22C-6A75-4351-8439-6812EF6379A8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3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846F774-1F68-4944-B9AE-1E88727A38A0}" type="slidenum">
              <a:rPr lang="pt-BR" sz="1400" smtClean="0"/>
              <a:pPr eaLnBrk="1" hangingPunct="1"/>
              <a:t>20</a:t>
            </a:fld>
            <a:endParaRPr lang="pt-BR" sz="140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0" y="0"/>
            <a:ext cx="9144000" cy="620713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4000" smtClean="0">
                <a:solidFill>
                  <a:schemeClr val="bg1"/>
                </a:solidFill>
              </a:rPr>
              <a:t>LIMITES – Conceito Intuitivo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3" t="17000" r="16133" b="21562"/>
          <a:stretch>
            <a:fillRect/>
          </a:stretch>
        </p:blipFill>
        <p:spPr bwMode="auto">
          <a:xfrm>
            <a:off x="252413" y="765175"/>
            <a:ext cx="8783637" cy="468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445250" y="1052513"/>
            <a:ext cx="1943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/>
              <a:t>y = x – 2</a:t>
            </a:r>
            <a:r>
              <a:rPr lang="en-US"/>
              <a:t> </a:t>
            </a:r>
            <a:endParaRPr lang="pt-B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419475" y="4592638"/>
            <a:ext cx="3529013" cy="503237"/>
          </a:xfrm>
          <a:prstGeom prst="rect">
            <a:avLst/>
          </a:prstGeom>
          <a:solidFill>
            <a:srgbClr val="FFFF00">
              <a:alpha val="16862"/>
            </a:srgbClr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38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2777B5C-936E-420E-9617-BE3224738564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3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5D6A744-7DD1-41B2-B6A3-1CEB2630791B}" type="slidenum">
              <a:rPr lang="pt-BR" sz="1400" smtClean="0"/>
              <a:pPr eaLnBrk="1" hangingPunct="1"/>
              <a:t>21</a:t>
            </a:fld>
            <a:endParaRPr lang="pt-BR" sz="140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0"/>
            <a:ext cx="9144000" cy="620713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4000" smtClean="0">
                <a:solidFill>
                  <a:schemeClr val="bg1"/>
                </a:solidFill>
              </a:rPr>
              <a:t>LIMITES – Conceito Intuitivo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8" t="38750" r="19077" b="50681"/>
          <a:stretch>
            <a:fillRect/>
          </a:stretch>
        </p:blipFill>
        <p:spPr bwMode="auto">
          <a:xfrm>
            <a:off x="179388" y="763588"/>
            <a:ext cx="889317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2" t="20792" r="22031" b="64084"/>
          <a:stretch>
            <a:fillRect/>
          </a:stretch>
        </p:blipFill>
        <p:spPr bwMode="auto">
          <a:xfrm>
            <a:off x="179388" y="1773238"/>
            <a:ext cx="8497887" cy="181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008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1D5480B-FD1A-4A95-961C-D78D56A1F2A0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4D6A59-C8DD-49BC-9C0C-7CACE6451027}" type="slidenum">
              <a:rPr lang="pt-BR" sz="1400" smtClean="0"/>
              <a:pPr eaLnBrk="1" hangingPunct="1"/>
              <a:t>22</a:t>
            </a:fld>
            <a:endParaRPr lang="pt-BR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9144000" cy="620713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4000" smtClean="0">
                <a:solidFill>
                  <a:schemeClr val="bg1"/>
                </a:solidFill>
              </a:rPr>
              <a:t>LIMITES – Conceito Intuitivo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9" t="12291" r="9036" b="32916"/>
          <a:stretch>
            <a:fillRect/>
          </a:stretch>
        </p:blipFill>
        <p:spPr bwMode="auto">
          <a:xfrm>
            <a:off x="144463" y="692150"/>
            <a:ext cx="8820150" cy="38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194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B89C190-3BE6-4E97-9B4B-D27A9FA31675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CE41EA7-551E-4402-9CBC-BC213625B032}" type="slidenum">
              <a:rPr lang="pt-BR" sz="1400" smtClean="0"/>
              <a:pPr eaLnBrk="1" hangingPunct="1"/>
              <a:t>23</a:t>
            </a:fld>
            <a:endParaRPr lang="pt-BR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9144000" cy="620713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4000" smtClean="0">
                <a:solidFill>
                  <a:schemeClr val="bg1"/>
                </a:solidFill>
              </a:rPr>
              <a:t>LIMITES – Conceito Intuitivo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12587" r="19075" b="26292"/>
          <a:stretch>
            <a:fillRect/>
          </a:stretch>
        </p:blipFill>
        <p:spPr bwMode="auto">
          <a:xfrm>
            <a:off x="323850" y="652463"/>
            <a:ext cx="8496300" cy="544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121025" y="5002213"/>
            <a:ext cx="2879725" cy="503237"/>
          </a:xfrm>
          <a:prstGeom prst="rect">
            <a:avLst/>
          </a:prstGeom>
          <a:solidFill>
            <a:srgbClr val="FFFF00">
              <a:alpha val="27843"/>
            </a:srgbClr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CBDA43-B6DD-440F-969E-1781EB926623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33CD459-274E-4DBA-B3FD-83200B87D143}" type="slidenum">
              <a:rPr lang="pt-BR" sz="1400" smtClean="0"/>
              <a:pPr eaLnBrk="1" hangingPunct="1"/>
              <a:t>24</a:t>
            </a:fld>
            <a:endParaRPr lang="pt-BR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9144000" cy="620713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4000" smtClean="0">
                <a:solidFill>
                  <a:schemeClr val="bg1"/>
                </a:solidFill>
              </a:rPr>
              <a:t>LIMITES – Conceito Intuitivo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3138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323850" y="3429000"/>
          <a:ext cx="8280400" cy="195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8" name="Equation" r:id="rId3" imgW="2463800" imgH="584200" progId="Equation.3">
                  <p:embed/>
                </p:oleObj>
              </mc:Choice>
              <mc:Fallback>
                <p:oleObj name="Equation" r:id="rId3" imgW="24638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429000"/>
                        <a:ext cx="8280400" cy="19510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84150" y="836613"/>
            <a:ext cx="4675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pt-BR" sz="2400"/>
              <a:t>De forma genérica, escrevemos: 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79388" y="1700213"/>
            <a:ext cx="83883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eaLnBrk="0" hangingPunct="0"/>
            <a:r>
              <a:rPr lang="pt-BR" sz="2400"/>
              <a:t>De acordo com os exemplos apresentados anteriormente, nota-se que a idéia de limite de uma função </a:t>
            </a:r>
            <a:r>
              <a:rPr lang="pt-BR" sz="2400" i="1"/>
              <a:t>f</a:t>
            </a:r>
            <a:r>
              <a:rPr lang="pt-BR" sz="2400"/>
              <a:t>, quando </a:t>
            </a:r>
            <a:r>
              <a:rPr lang="pt-BR" sz="2400" i="1"/>
              <a:t>x</a:t>
            </a:r>
            <a:r>
              <a:rPr lang="pt-BR" sz="2400"/>
              <a:t> tende para </a:t>
            </a:r>
            <a:r>
              <a:rPr lang="pt-BR" sz="2400" i="1"/>
              <a:t>a</a:t>
            </a:r>
            <a:r>
              <a:rPr lang="pt-BR" sz="2400"/>
              <a:t>, depende somente dos valores de </a:t>
            </a:r>
            <a:r>
              <a:rPr lang="pt-BR" sz="2400" i="1"/>
              <a:t>f </a:t>
            </a:r>
            <a:r>
              <a:rPr lang="pt-BR" sz="2400"/>
              <a:t>em valores próximos de </a:t>
            </a:r>
            <a:r>
              <a:rPr lang="pt-BR" sz="2400" i="1"/>
              <a:t>a</a:t>
            </a:r>
            <a:r>
              <a:rPr lang="pt-BR" sz="2400"/>
              <a:t>, o valor de </a:t>
            </a:r>
            <a:r>
              <a:rPr lang="pt-BR" sz="2400" i="1"/>
              <a:t>f</a:t>
            </a:r>
            <a:r>
              <a:rPr lang="pt-BR" sz="2400"/>
              <a:t>(</a:t>
            </a:r>
            <a:r>
              <a:rPr lang="pt-BR" sz="2400" i="1"/>
              <a:t>a</a:t>
            </a:r>
            <a:r>
              <a:rPr lang="pt-BR" sz="2400"/>
              <a:t>) é irrelevante. 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716463" y="746125"/>
          <a:ext cx="2376487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9" name="Equation" r:id="rId5" imgW="812447" imgH="279279" progId="Equation.3">
                  <p:embed/>
                </p:oleObj>
              </mc:Choice>
              <mc:Fallback>
                <p:oleObj name="Equation" r:id="rId5" imgW="812447" imgH="27927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746125"/>
                        <a:ext cx="2376487" cy="8112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74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tângulo 1"/>
          <p:cNvSpPr>
            <a:spLocks noChangeArrowheads="1"/>
          </p:cNvSpPr>
          <p:nvPr/>
        </p:nvSpPr>
        <p:spPr bwMode="auto">
          <a:xfrm>
            <a:off x="395288" y="1536700"/>
            <a:ext cx="82804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b="1" dirty="0">
                <a:cs typeface="Times New Roman" pitchFamily="18" charset="0"/>
              </a:rPr>
              <a:t>Teorema 5 – </a:t>
            </a:r>
            <a:r>
              <a:rPr lang="pt-BR" dirty="0">
                <a:cs typeface="Times New Roman" pitchFamily="18" charset="0"/>
              </a:rPr>
              <a:t>Relação entre os Limites Lateral e Bilateral</a:t>
            </a:r>
          </a:p>
          <a:p>
            <a:pPr eaLnBrk="0" hangingPunct="0"/>
            <a:r>
              <a:rPr lang="pt-BR" dirty="0">
                <a:cs typeface="Times New Roman" pitchFamily="18" charset="0"/>
              </a:rPr>
              <a:t> </a:t>
            </a:r>
          </a:p>
          <a:p>
            <a:pPr eaLnBrk="0" hangingPunct="0"/>
            <a:r>
              <a:rPr lang="pt-BR" dirty="0">
                <a:cs typeface="Times New Roman" pitchFamily="18" charset="0"/>
              </a:rPr>
              <a:t>	Uma função f(x) terá um limite quando x se aproximar de c se e somente se tiver um limite lateral à direita e um à esquerda e os dois limites laterais forem iguais:</a:t>
            </a:r>
          </a:p>
          <a:p>
            <a:pPr eaLnBrk="0" hangingPunct="0"/>
            <a:endParaRPr lang="pt-BR" dirty="0"/>
          </a:p>
        </p:txBody>
      </p:sp>
      <p:graphicFrame>
        <p:nvGraphicFramePr>
          <p:cNvPr id="13315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352481"/>
              </p:ext>
            </p:extLst>
          </p:nvPr>
        </p:nvGraphicFramePr>
        <p:xfrm>
          <a:off x="250825" y="4005263"/>
          <a:ext cx="51816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2" name="Equation" r:id="rId3" imgW="2298700" imgH="393700" progId="Equation.DSMT4">
                  <p:embed/>
                </p:oleObj>
              </mc:Choice>
              <mc:Fallback>
                <p:oleObj name="Equation" r:id="rId3" imgW="2298700" imgH="393700" progId="Equation.DSMT4">
                  <p:embed/>
                  <p:pic>
                    <p:nvPicPr>
                      <p:cNvPr id="0" name="Objeto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005263"/>
                        <a:ext cx="51816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to 3"/>
          <p:cNvGraphicFramePr>
            <a:graphicFrameLocks noChangeAspect="1"/>
          </p:cNvGraphicFramePr>
          <p:nvPr/>
        </p:nvGraphicFramePr>
        <p:xfrm>
          <a:off x="5889625" y="4081463"/>
          <a:ext cx="2362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" name="Equation" r:id="rId5" imgW="1091726" imgH="393529" progId="Equation.DSMT4">
                  <p:embed/>
                </p:oleObj>
              </mc:Choice>
              <mc:Fallback>
                <p:oleObj name="Equation" r:id="rId5" imgW="1091726" imgH="393529" progId="Equation.DSMT4">
                  <p:embed/>
                  <p:pic>
                    <p:nvPicPr>
                      <p:cNvPr id="0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25" y="4081463"/>
                        <a:ext cx="2362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7" name="CaixaDeTexto 4"/>
          <p:cNvSpPr txBox="1">
            <a:spLocks noChangeArrowheads="1"/>
          </p:cNvSpPr>
          <p:nvPr/>
        </p:nvSpPr>
        <p:spPr bwMode="auto">
          <a:xfrm>
            <a:off x="5508625" y="4221163"/>
            <a:ext cx="358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FD79A3F-6E9E-4D88-9F93-D8E5685BC61D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90C50C6-CEFF-4C7F-89E7-2C04BD7B7AE4}" type="slidenum">
              <a:rPr lang="pt-BR" sz="1400" smtClean="0"/>
              <a:pPr eaLnBrk="1" hangingPunct="1"/>
              <a:t>26</a:t>
            </a:fld>
            <a:endParaRPr lang="pt-BR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mtClean="0">
                <a:solidFill>
                  <a:schemeClr val="bg1"/>
                </a:solidFill>
              </a:rPr>
              <a:t>LIMITES - Aplicações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4" t="873" r="3859" b="4816"/>
          <a:stretch>
            <a:fillRect/>
          </a:stretch>
        </p:blipFill>
        <p:spPr>
          <a:xfrm>
            <a:off x="2239963" y="1423988"/>
            <a:ext cx="4662487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680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4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F802906-595E-4981-B800-D6745B9EEFD4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C1D8A9-FC16-4DCD-A64D-0BE0B1A63F71}" type="slidenum">
              <a:rPr lang="pt-BR" sz="1400" smtClean="0"/>
              <a:pPr eaLnBrk="1" hangingPunct="1"/>
              <a:t>27</a:t>
            </a:fld>
            <a:endParaRPr lang="pt-BR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588"/>
            <a:ext cx="9180513" cy="1143000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mtClean="0">
                <a:solidFill>
                  <a:schemeClr val="bg1"/>
                </a:solidFill>
              </a:rPr>
              <a:t>LIMITES - Aplicações</a:t>
            </a:r>
          </a:p>
        </p:txBody>
      </p:sp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2" t="12196" r="38182" b="53996"/>
          <a:stretch>
            <a:fillRect/>
          </a:stretch>
        </p:blipFill>
        <p:spPr>
          <a:xfrm>
            <a:off x="395288" y="1989138"/>
            <a:ext cx="1800225" cy="2016125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1587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7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5" t="47202" r="32861" b="40739"/>
          <a:stretch>
            <a:fillRect/>
          </a:stretch>
        </p:blipFill>
        <p:spPr bwMode="auto">
          <a:xfrm>
            <a:off x="2195513" y="2205038"/>
            <a:ext cx="6480175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5" t="59261" r="16196" b="16783"/>
          <a:stretch>
            <a:fillRect/>
          </a:stretch>
        </p:blipFill>
        <p:spPr bwMode="auto">
          <a:xfrm>
            <a:off x="396875" y="3773488"/>
            <a:ext cx="8496300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3" t="54829" r="15959" b="37831"/>
          <a:stretch>
            <a:fillRect/>
          </a:stretch>
        </p:blipFill>
        <p:spPr>
          <a:xfrm>
            <a:off x="107950" y="1227138"/>
            <a:ext cx="8713788" cy="688975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1587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21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4B1215D-0275-40BA-94AA-0713E1C27697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3FC20B3-3EFD-424B-9D54-75A2A88937AA}" type="slidenum">
              <a:rPr lang="pt-BR" sz="1400" smtClean="0"/>
              <a:pPr eaLnBrk="1" hangingPunct="1"/>
              <a:t>28</a:t>
            </a:fld>
            <a:endParaRPr lang="pt-BR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mtClean="0">
                <a:solidFill>
                  <a:schemeClr val="bg1"/>
                </a:solidFill>
              </a:rPr>
              <a:t>LIMITES - Aplicações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79388" y="1220788"/>
            <a:ext cx="8713787" cy="390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sz="2000" b="1"/>
              <a:t>Velocidade Média e Velocidade Instantânea</a:t>
            </a:r>
            <a:endParaRPr lang="pt-BR" sz="2000"/>
          </a:p>
          <a:p>
            <a:pPr algn="just" eaLnBrk="1" hangingPunct="1"/>
            <a:endParaRPr lang="pt-BR"/>
          </a:p>
          <a:p>
            <a:pPr algn="just" eaLnBrk="1" hangingPunct="1"/>
            <a:r>
              <a:rPr lang="pt-BR" sz="2000"/>
              <a:t>Vamos utilizar uma historinha para ilustrar melhor os conceitos:</a:t>
            </a:r>
          </a:p>
          <a:p>
            <a:pPr algn="just" eaLnBrk="1" hangingPunct="1"/>
            <a:endParaRPr lang="pt-BR"/>
          </a:p>
          <a:p>
            <a:pPr eaLnBrk="1" hangingPunct="1"/>
            <a:r>
              <a:rPr lang="pt-BR" sz="2000"/>
              <a:t>O senhor Mário mora na cidade A e, nos fins de semana, vai visitar a irmã que mora na cidade B, distante 200 quilômetros de A, e nesse percurso ele leva duas horas e meia. Na última vez, o senhor Mário foi multado pela polícia rodoviária por excesso de velocidade. Ele tentou argumentar que, como percorreu 200 km em duas horas e meia, a sua velocidade é de 80 km/h e portanto não poderia ser multado. Por que os guardas rodoviários não lhe deram ouvidos?</a:t>
            </a:r>
          </a:p>
          <a:p>
            <a:pPr algn="just" eaLnBrk="1" hangingPunct="1"/>
            <a:endParaRPr lang="pt-BR"/>
          </a:p>
          <a:p>
            <a:pPr algn="just" eaLnBrk="1" hangingPunct="1"/>
            <a:r>
              <a:rPr lang="pt-BR" sz="2000"/>
              <a:t>A velocidade a que se refere o senhor  Mário é a velocidade média:</a:t>
            </a:r>
          </a:p>
          <a:p>
            <a:pPr algn="just" eaLnBrk="1" hangingPunct="1"/>
            <a:endParaRPr lang="pt-BR" sz="200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971550" y="4941888"/>
          <a:ext cx="6913563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7" name="Equation" r:id="rId3" imgW="3073400" imgH="431800" progId="Equation.3">
                  <p:embed/>
                </p:oleObj>
              </mc:Choice>
              <mc:Fallback>
                <p:oleObj name="Equation" r:id="rId3" imgW="3073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941888"/>
                        <a:ext cx="6913563" cy="9636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466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93CA17-67AA-4F94-9A62-53F3BDFFCB86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59DCADF-ECB1-45D4-B977-C9E36E63C4E7}" type="slidenum">
              <a:rPr lang="pt-BR" sz="1400" smtClean="0"/>
              <a:pPr eaLnBrk="1" hangingPunct="1"/>
              <a:t>29</a:t>
            </a:fld>
            <a:endParaRPr lang="pt-BR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mtClean="0">
                <a:solidFill>
                  <a:schemeClr val="bg1"/>
                </a:solidFill>
              </a:rPr>
              <a:t>LIMITES - Aplicações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50825" y="1093788"/>
            <a:ext cx="8713788" cy="472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sz="2000" b="1"/>
              <a:t>Velocidade Média e Velocidade Instantânea</a:t>
            </a:r>
            <a:endParaRPr lang="pt-BR" sz="2000"/>
          </a:p>
          <a:p>
            <a:pPr algn="just" eaLnBrk="1" hangingPunct="1"/>
            <a:endParaRPr lang="pt-BR" sz="600"/>
          </a:p>
          <a:p>
            <a:pPr eaLnBrk="1" hangingPunct="1"/>
            <a:r>
              <a:rPr lang="pt-BR" sz="2000"/>
              <a:t>A velocidade a que se refere o guarda rodoviário é a velocidade instantânea, que provavelmente era maior do que 80 km/h no instante em que ele passava pelo local, pois é difícil manter uma velocidade constante num percurso tão longo.</a:t>
            </a:r>
          </a:p>
          <a:p>
            <a:pPr algn="just" eaLnBrk="1" hangingPunct="1"/>
            <a:endParaRPr lang="pt-BR" sz="600"/>
          </a:p>
          <a:p>
            <a:pPr algn="just" eaLnBrk="1" hangingPunct="1"/>
            <a:r>
              <a:rPr lang="pt-BR" sz="2000"/>
              <a:t>Lembremos o que é velocidade instantânea.</a:t>
            </a:r>
          </a:p>
          <a:p>
            <a:pPr algn="just" eaLnBrk="1" hangingPunct="1"/>
            <a:endParaRPr lang="pt-BR" sz="600"/>
          </a:p>
          <a:p>
            <a:pPr eaLnBrk="1" hangingPunct="1"/>
            <a:r>
              <a:rPr lang="pt-BR" sz="2000"/>
              <a:t>Seja </a:t>
            </a:r>
            <a:r>
              <a:rPr lang="pt-BR" sz="2000" i="1"/>
              <a:t>s = s(t)</a:t>
            </a:r>
            <a:r>
              <a:rPr lang="pt-BR" sz="2000"/>
              <a:t> a equação horária do movimento de um ponto material na reta numérica, isto é, </a:t>
            </a:r>
            <a:r>
              <a:rPr lang="pt-BR" sz="2000" i="1"/>
              <a:t>s(t)</a:t>
            </a:r>
            <a:r>
              <a:rPr lang="pt-BR" sz="2000"/>
              <a:t> indica a coordenada do ponto material no instante </a:t>
            </a:r>
            <a:r>
              <a:rPr lang="pt-BR" sz="2000" i="1"/>
              <a:t>t</a:t>
            </a:r>
            <a:r>
              <a:rPr lang="pt-BR" sz="2000"/>
              <a:t>. A velocidade média do ponto material no intervalo de tempo   [t, t+</a:t>
            </a:r>
            <a:r>
              <a:rPr lang="pt-BR" sz="2000">
                <a:sym typeface="Symbol" pitchFamily="18" charset="2"/>
              </a:rPr>
              <a:t>t] </a:t>
            </a:r>
            <a:r>
              <a:rPr lang="pt-BR" sz="2000"/>
              <a:t>é dada pela razão (divisão) entre o espaço percorrido e o tempo decorrido.</a:t>
            </a:r>
          </a:p>
          <a:p>
            <a:pPr algn="just" eaLnBrk="1" hangingPunct="1"/>
            <a:endParaRPr lang="pt-BR" sz="600"/>
          </a:p>
          <a:p>
            <a:pPr algn="just" eaLnBrk="1" hangingPunct="1"/>
            <a:endParaRPr lang="pt-BR" sz="2000"/>
          </a:p>
          <a:p>
            <a:pPr algn="just" eaLnBrk="1" hangingPunct="1"/>
            <a:endParaRPr lang="pt-BR" sz="2000"/>
          </a:p>
          <a:p>
            <a:pPr eaLnBrk="1" hangingPunct="1"/>
            <a:r>
              <a:rPr lang="pt-BR" sz="2000"/>
              <a:t>A velocidade instantânea do ponto material no instante </a:t>
            </a:r>
            <a:r>
              <a:rPr lang="pt-BR" sz="2000" i="1"/>
              <a:t>t</a:t>
            </a:r>
            <a:r>
              <a:rPr lang="pt-BR" sz="2000"/>
              <a:t> é o limite da velocidade média </a:t>
            </a:r>
            <a:r>
              <a:rPr lang="pt-BR" sz="2000">
                <a:sym typeface="Symbol" pitchFamily="18" charset="2"/>
              </a:rPr>
              <a:t>s/t</a:t>
            </a:r>
            <a:r>
              <a:rPr lang="pt-BR" sz="2000"/>
              <a:t>  quando  tende para 0: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339975" y="4564063"/>
          <a:ext cx="23764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6" name="Equation" r:id="rId3" imgW="1562100" imgH="393700" progId="Equation.3">
                  <p:embed/>
                </p:oleObj>
              </mc:Choice>
              <mc:Fallback>
                <p:oleObj name="Equation" r:id="rId3" imgW="1562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564063"/>
                        <a:ext cx="2376488" cy="5937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724525" y="5516563"/>
          <a:ext cx="302418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7" name="Equation" r:id="rId5" imgW="2324100" imgH="393700" progId="Equation.3">
                  <p:embed/>
                </p:oleObj>
              </mc:Choice>
              <mc:Fallback>
                <p:oleObj name="Equation" r:id="rId5" imgW="2324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5516563"/>
                        <a:ext cx="3024188" cy="5080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47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571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pt-BR" sz="2400" b="1" kern="0" dirty="0" smtClean="0"/>
              <a:t>Limites Intuitivos</a:t>
            </a:r>
            <a:endParaRPr lang="pt-BR" sz="2400" b="1" kern="0" dirty="0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0D01F8A-96DF-4E45-B115-12B021984B63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274C5BB-1CB8-4F74-BB38-FE7CB3227940}" type="slidenum">
              <a:rPr lang="pt-BR" sz="1400" smtClean="0"/>
              <a:pPr eaLnBrk="1" hangingPunct="1"/>
              <a:t>3</a:t>
            </a:fld>
            <a:endParaRPr lang="pt-BR" sz="1400" smtClean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50825" y="1125538"/>
            <a:ext cx="8642350" cy="517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2100" dirty="0"/>
              <a:t>O conceito de limite de uma função  </a:t>
            </a:r>
            <a:r>
              <a:rPr lang="pt-BR" sz="2100" i="1" dirty="0"/>
              <a:t>f</a:t>
            </a:r>
            <a:r>
              <a:rPr lang="pt-BR" sz="2100" dirty="0"/>
              <a:t>  é  uma das </a:t>
            </a:r>
            <a:r>
              <a:rPr lang="pt-BR" sz="2100" dirty="0" err="1"/>
              <a:t>idéias</a:t>
            </a:r>
            <a:r>
              <a:rPr lang="pt-BR" sz="2100" dirty="0"/>
              <a:t> fundamentais que distinguem o Cálculo da Álgebra e da Trigonometria. Suponha que um físico deseje obter quanto vale determinada medida, quando a pressão do ar é zero. Na verdade é impossível obter o vácuo perfeito. Então um procedimento a ser adotado é experimentalmente efetuar-se essas medidas com valores cada vez menores de pressão, se os valores desta medida tendem para um determinado número </a:t>
            </a:r>
            <a:r>
              <a:rPr lang="pt-BR" sz="2100" i="1" dirty="0"/>
              <a:t>L</a:t>
            </a:r>
            <a:r>
              <a:rPr lang="pt-BR" sz="2100" dirty="0"/>
              <a:t>, admite-se que no vácuo ela seria igual ao valor </a:t>
            </a:r>
            <a:r>
              <a:rPr lang="pt-BR" sz="2100" i="1" dirty="0"/>
              <a:t>L</a:t>
            </a:r>
            <a:r>
              <a:rPr lang="pt-BR" sz="2100" dirty="0"/>
              <a:t>. </a:t>
            </a:r>
          </a:p>
          <a:p>
            <a:pPr eaLnBrk="1" hangingPunct="1"/>
            <a:endParaRPr lang="pt-BR" sz="600" dirty="0"/>
          </a:p>
          <a:p>
            <a:pPr eaLnBrk="1" hangingPunct="1"/>
            <a:r>
              <a:rPr lang="pt-BR" sz="2100" dirty="0"/>
              <a:t>Se representarmos por </a:t>
            </a:r>
            <a:r>
              <a:rPr lang="pt-BR" sz="2100" i="1" dirty="0"/>
              <a:t>x</a:t>
            </a:r>
            <a:r>
              <a:rPr lang="pt-BR" sz="2100" dirty="0"/>
              <a:t> a pressão e a medida que quisermos for dada por </a:t>
            </a:r>
            <a:r>
              <a:rPr lang="pt-BR" sz="2100" i="1" dirty="0"/>
              <a:t>f</a:t>
            </a:r>
            <a:r>
              <a:rPr lang="pt-BR" sz="2100" dirty="0"/>
              <a:t>(</a:t>
            </a:r>
            <a:r>
              <a:rPr lang="pt-BR" sz="2100" i="1" dirty="0"/>
              <a:t>x</a:t>
            </a:r>
            <a:r>
              <a:rPr lang="pt-BR" sz="2100" dirty="0"/>
              <a:t>), então podemos representar esse resultado por:</a:t>
            </a:r>
          </a:p>
          <a:p>
            <a:pPr eaLnBrk="1" hangingPunct="1"/>
            <a:endParaRPr lang="pt-BR" sz="600" dirty="0"/>
          </a:p>
          <a:p>
            <a:pPr eaLnBrk="1" hangingPunct="1"/>
            <a:endParaRPr lang="pt-BR" sz="600" dirty="0"/>
          </a:p>
          <a:p>
            <a:pPr eaLnBrk="1" hangingPunct="1"/>
            <a:endParaRPr lang="pt-BR" sz="2100" dirty="0"/>
          </a:p>
          <a:p>
            <a:pPr eaLnBrk="1" hangingPunct="1"/>
            <a:r>
              <a:rPr lang="pt-BR" sz="2100" dirty="0"/>
              <a:t>Esta é uma situação em que se aplica o conceito matemático de limites. Tal conceito é de fundamental importância para o desenvolvimento teórico de derivadas e integrais que possuem várias aplicações na física, eletricidade, mecânica, etc.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63938" y="4508500"/>
            <a:ext cx="1584325" cy="471488"/>
          </a:xfrm>
          <a:prstGeom prst="rect">
            <a:avLst/>
          </a:prstGeom>
          <a:solidFill>
            <a:srgbClr val="FFFF00"/>
          </a:solidFill>
          <a:ln>
            <a:solidFill>
              <a:srgbClr val="CC33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697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4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B5776C9-85DA-4704-9E88-5CE25131EAAD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88AED42-C5AF-40AF-8C89-A390175B5992}" type="slidenum">
              <a:rPr lang="pt-BR" sz="1400" smtClean="0"/>
              <a:pPr eaLnBrk="1" hangingPunct="1"/>
              <a:t>30</a:t>
            </a:fld>
            <a:endParaRPr lang="pt-BR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14288"/>
            <a:ext cx="9144000" cy="1143001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mtClean="0">
                <a:solidFill>
                  <a:schemeClr val="bg1"/>
                </a:solidFill>
              </a:rPr>
              <a:t>LIMITES - Aplicações</a:t>
            </a:r>
          </a:p>
        </p:txBody>
      </p:sp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5763" y="2565400"/>
            <a:ext cx="49784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250825" y="1196975"/>
            <a:ext cx="86423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pt-BR" sz="2000"/>
              <a:t> Um gás (vapor d’água) é mantido à temperatura constante. A medida que o gás é comprimido, o volume V decresce até que atinja uma certa pressão (P) crítica. Além dessa pressão, o gás assume forma líquida. Observando a figura a seguir, determine:</a:t>
            </a: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2" name="Object 16"/>
          <p:cNvGraphicFramePr>
            <a:graphicFrameLocks noChangeAspect="1"/>
          </p:cNvGraphicFramePr>
          <p:nvPr/>
        </p:nvGraphicFramePr>
        <p:xfrm>
          <a:off x="3995738" y="2784475"/>
          <a:ext cx="136842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5" name="Equation" r:id="rId4" imgW="647419" imgH="304668" progId="Equation.3">
                  <p:embed/>
                </p:oleObj>
              </mc:Choice>
              <mc:Fallback>
                <p:oleObj name="Equation" r:id="rId4" imgW="647419" imgH="3046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784475"/>
                        <a:ext cx="1368425" cy="6445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9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4" name="Object 18"/>
          <p:cNvGraphicFramePr>
            <a:graphicFrameLocks noChangeAspect="1"/>
          </p:cNvGraphicFramePr>
          <p:nvPr/>
        </p:nvGraphicFramePr>
        <p:xfrm>
          <a:off x="5651500" y="2784475"/>
          <a:ext cx="130175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6" name="Equation" r:id="rId6" imgW="647419" imgH="304668" progId="Equation.3">
                  <p:embed/>
                </p:oleObj>
              </mc:Choice>
              <mc:Fallback>
                <p:oleObj name="Equation" r:id="rId6" imgW="647419" imgH="3046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2784475"/>
                        <a:ext cx="1301750" cy="6127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6" name="Object 20"/>
          <p:cNvGraphicFramePr>
            <a:graphicFrameLocks noChangeAspect="1"/>
          </p:cNvGraphicFramePr>
          <p:nvPr/>
        </p:nvGraphicFramePr>
        <p:xfrm>
          <a:off x="7308850" y="2784475"/>
          <a:ext cx="130175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7" name="Equation" r:id="rId8" imgW="634725" imgH="304668" progId="Equation.3">
                  <p:embed/>
                </p:oleObj>
              </mc:Choice>
              <mc:Fallback>
                <p:oleObj name="Equation" r:id="rId8" imgW="634725" imgH="3046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2784475"/>
                        <a:ext cx="1301750" cy="6207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2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7" t="63885" r="44695" b="20723"/>
          <a:stretch>
            <a:fillRect/>
          </a:stretch>
        </p:blipFill>
        <p:spPr>
          <a:xfrm>
            <a:off x="4643438" y="3933825"/>
            <a:ext cx="4032250" cy="1152525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1587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21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5A8E6B2-796A-4172-8D0F-EDA4C42E865F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FEE84AD-A7EA-407B-9CA8-4499538C5B0F}" type="slidenum">
              <a:rPr lang="pt-BR" sz="1400" smtClean="0"/>
              <a:pPr eaLnBrk="1" hangingPunct="1"/>
              <a:t>31</a:t>
            </a:fld>
            <a:endParaRPr lang="pt-BR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mtClean="0">
                <a:solidFill>
                  <a:schemeClr val="bg1"/>
                </a:solidFill>
              </a:rPr>
              <a:t>LIMITES - Aplicações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250825" y="1196975"/>
            <a:ext cx="864235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pt-BR" sz="2200"/>
              <a:t> Um paciente em um hospital recebe uma dose inicial de 200 miligramas de um medicamento. A cada 4 horas recebe uma dose adicional de 100 mg. A quantidade </a:t>
            </a:r>
            <a:r>
              <a:rPr lang="pt-BR" sz="2200" i="1"/>
              <a:t>f</a:t>
            </a:r>
            <a:r>
              <a:rPr lang="pt-BR" sz="2200"/>
              <a:t>(</a:t>
            </a:r>
            <a:r>
              <a:rPr lang="pt-BR" sz="2200" i="1"/>
              <a:t>t</a:t>
            </a:r>
            <a:r>
              <a:rPr lang="pt-BR" sz="2200"/>
              <a:t>) do medicamento presente na corrente sangüínea após </a:t>
            </a:r>
            <a:r>
              <a:rPr lang="pt-BR" sz="2200" i="1"/>
              <a:t>t</a:t>
            </a:r>
            <a:r>
              <a:rPr lang="pt-BR" sz="2200"/>
              <a:t> horas é exibida na figura a seguir. Determine e interprete: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13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6725" y="2928938"/>
            <a:ext cx="4897438" cy="309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5" name="Object 19"/>
          <p:cNvGraphicFramePr>
            <a:graphicFrameLocks noChangeAspect="1"/>
          </p:cNvGraphicFramePr>
          <p:nvPr/>
        </p:nvGraphicFramePr>
        <p:xfrm>
          <a:off x="3276600" y="2595563"/>
          <a:ext cx="137953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4" name="Equation" r:id="rId4" imgW="698500" imgH="279400" progId="Equation.3">
                  <p:embed/>
                </p:oleObj>
              </mc:Choice>
              <mc:Fallback>
                <p:oleObj name="Equation" r:id="rId4" imgW="6985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595563"/>
                        <a:ext cx="1379538" cy="5461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1"/>
          <p:cNvGraphicFramePr>
            <a:graphicFrameLocks noChangeAspect="1"/>
          </p:cNvGraphicFramePr>
          <p:nvPr/>
        </p:nvGraphicFramePr>
        <p:xfrm>
          <a:off x="4945063" y="2595563"/>
          <a:ext cx="135413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5" name="Equation" r:id="rId6" imgW="685800" imgH="279400" progId="Equation.3">
                  <p:embed/>
                </p:oleObj>
              </mc:Choice>
              <mc:Fallback>
                <p:oleObj name="Equation" r:id="rId6" imgW="6858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5063" y="2595563"/>
                        <a:ext cx="1354137" cy="5461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5364163" y="4129088"/>
            <a:ext cx="3529012" cy="160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1800" b="1"/>
              <a:t>Resposta</a:t>
            </a:r>
            <a:r>
              <a:rPr lang="pt-BR" sz="1800"/>
              <a:t>: </a:t>
            </a:r>
          </a:p>
          <a:p>
            <a:pPr eaLnBrk="1" hangingPunct="1">
              <a:spcBef>
                <a:spcPct val="50000"/>
              </a:spcBef>
              <a:buFontTx/>
              <a:buAutoNum type="alphaLcParenR"/>
            </a:pPr>
            <a:r>
              <a:rPr lang="pt-BR" sz="1800"/>
              <a:t>150	</a:t>
            </a:r>
          </a:p>
          <a:p>
            <a:pPr eaLnBrk="1" hangingPunct="1">
              <a:spcBef>
                <a:spcPct val="50000"/>
              </a:spcBef>
              <a:buFontTx/>
              <a:buAutoNum type="alphaLcParenR"/>
            </a:pPr>
            <a:r>
              <a:rPr lang="pt-BR" sz="1800"/>
              <a:t>250     </a:t>
            </a:r>
          </a:p>
          <a:p>
            <a:pPr eaLnBrk="1" hangingPunct="1">
              <a:spcBef>
                <a:spcPct val="50000"/>
              </a:spcBef>
            </a:pPr>
            <a:r>
              <a:rPr lang="pt-BR" sz="1800" b="1"/>
              <a:t>Interpretação</a:t>
            </a:r>
            <a:r>
              <a:rPr lang="pt-BR" sz="1800"/>
              <a:t>: Não existe limite.</a:t>
            </a:r>
          </a:p>
        </p:txBody>
      </p:sp>
    </p:spTree>
    <p:extLst>
      <p:ext uri="{BB962C8B-B14F-4D97-AF65-F5344CB8AC3E}">
        <p14:creationId xmlns:p14="http://schemas.microsoft.com/office/powerpoint/2010/main" val="67045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1D1F5B1-8F9B-4167-8457-7993F9EB8558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CA38AC0-2148-45A1-929E-3FD94BBD4100}" type="slidenum">
              <a:rPr lang="pt-BR" sz="1400" smtClean="0"/>
              <a:pPr eaLnBrk="1" hangingPunct="1"/>
              <a:t>32</a:t>
            </a:fld>
            <a:endParaRPr lang="pt-BR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9151938" cy="1143000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mtClean="0">
                <a:solidFill>
                  <a:schemeClr val="bg1"/>
                </a:solidFill>
              </a:rPr>
              <a:t>LIMITES - Aplicações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79388" y="1190625"/>
            <a:ext cx="8713787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pt-BR" sz="2000"/>
              <a:t>Seja  </a:t>
            </a:r>
            <a:r>
              <a:rPr lang="pt-BR" sz="2000" i="1"/>
              <a:t>i</a:t>
            </a:r>
            <a:r>
              <a:rPr lang="pt-BR" sz="2000"/>
              <a:t>  a corrente variando em função do tempo </a:t>
            </a:r>
            <a:r>
              <a:rPr lang="pt-BR" sz="2000" i="1"/>
              <a:t>t</a:t>
            </a:r>
            <a:r>
              <a:rPr lang="pt-BR" sz="2000"/>
              <a:t>, num circuito elétrico onde temos a descarga de um capacitor </a:t>
            </a:r>
            <a:r>
              <a:rPr lang="pt-BR" sz="2000" i="1"/>
              <a:t>C</a:t>
            </a:r>
            <a:r>
              <a:rPr lang="pt-BR" sz="2000"/>
              <a:t> e uma resistência </a:t>
            </a:r>
            <a:r>
              <a:rPr lang="pt-BR" sz="2000" i="1"/>
              <a:t>R</a:t>
            </a:r>
            <a:r>
              <a:rPr lang="pt-BR" sz="2000"/>
              <a:t>.</a:t>
            </a:r>
          </a:p>
          <a:p>
            <a:pPr algn="just" eaLnBrk="1" hangingPunct="1">
              <a:spcBef>
                <a:spcPct val="50000"/>
              </a:spcBef>
            </a:pPr>
            <a:endParaRPr lang="pt-BR" sz="200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611188" y="4083050"/>
            <a:ext cx="8281987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2000"/>
              <a:t>Sabe-se que: </a:t>
            </a:r>
          </a:p>
          <a:p>
            <a:pPr eaLnBrk="1" hangingPunct="1"/>
            <a:endParaRPr lang="pt-BR"/>
          </a:p>
          <a:p>
            <a:pPr eaLnBrk="1" hangingPunct="1"/>
            <a:r>
              <a:rPr lang="pt-BR" sz="2000"/>
              <a:t>a) Determine a corrente inicial para </a:t>
            </a:r>
            <a:r>
              <a:rPr lang="pt-BR" sz="2000" i="1"/>
              <a:t>t</a:t>
            </a:r>
            <a:r>
              <a:rPr lang="pt-BR" sz="2000"/>
              <a:t> = 0.</a:t>
            </a:r>
          </a:p>
          <a:p>
            <a:pPr eaLnBrk="1" hangingPunct="1"/>
            <a:endParaRPr lang="pt-BR"/>
          </a:p>
          <a:p>
            <a:pPr eaLnBrk="1" hangingPunct="1"/>
            <a:r>
              <a:rPr lang="pt-BR" sz="2000"/>
              <a:t>b) Estude a variação da corrente quando </a:t>
            </a:r>
            <a:r>
              <a:rPr lang="pt-BR" sz="2000" i="1"/>
              <a:t>t</a:t>
            </a:r>
            <a:r>
              <a:rPr lang="pt-BR" sz="2000"/>
              <a:t> cresce indefinidamente.</a:t>
            </a:r>
          </a:p>
          <a:p>
            <a:pPr eaLnBrk="1" hangingPunct="1"/>
            <a:endParaRPr lang="pt-BR"/>
          </a:p>
          <a:p>
            <a:pPr eaLnBrk="1" hangingPunct="1"/>
            <a:r>
              <a:rPr lang="pt-BR" sz="2000"/>
              <a:t>c) Faça um esboço da corrente em função do tempo.</a:t>
            </a:r>
          </a:p>
        </p:txBody>
      </p:sp>
      <p:pic>
        <p:nvPicPr>
          <p:cNvPr id="15" name="Picture 16"/>
          <p:cNvPicPr>
            <a:picLocks noChangeAspect="1" noChangeArrowheads="1"/>
          </p:cNvPicPr>
          <p:nvPr/>
        </p:nvPicPr>
        <p:blipFill>
          <a:blip r:embed="rId3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43213" y="1952625"/>
            <a:ext cx="3673475" cy="226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Rectangle 19"/>
          <p:cNvSpPr>
            <a:spLocks noChangeArrowheads="1"/>
          </p:cNvSpPr>
          <p:nvPr/>
        </p:nvSpPr>
        <p:spPr bwMode="auto">
          <a:xfrm>
            <a:off x="0" y="3252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7" name="Object 18"/>
          <p:cNvGraphicFramePr>
            <a:graphicFrameLocks noChangeAspect="1"/>
          </p:cNvGraphicFramePr>
          <p:nvPr/>
        </p:nvGraphicFramePr>
        <p:xfrm>
          <a:off x="2339975" y="4014788"/>
          <a:ext cx="1081088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3" name="Equation" r:id="rId4" imgW="774364" imgH="355446" progId="Equation.3">
                  <p:embed/>
                </p:oleObj>
              </mc:Choice>
              <mc:Fallback>
                <p:oleObj name="Equation" r:id="rId4" imgW="774364" imgH="355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014788"/>
                        <a:ext cx="1081088" cy="49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08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4B44A78-36C4-4A7F-87CC-1E375324D8E6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E81C5A0-8AF5-4B6E-9112-71F1027A8449}" type="slidenum">
              <a:rPr lang="pt-BR" sz="1400" smtClean="0"/>
              <a:pPr eaLnBrk="1" hangingPunct="1"/>
              <a:t>33</a:t>
            </a:fld>
            <a:endParaRPr lang="pt-BR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9151938" cy="1143000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mtClean="0">
                <a:solidFill>
                  <a:schemeClr val="bg1"/>
                </a:solidFill>
              </a:rPr>
              <a:t>LIMITES - Aplicações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3284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0" y="3213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14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6" t="20605" r="14948" b="13615"/>
          <a:stretch>
            <a:fillRect/>
          </a:stretch>
        </p:blipFill>
        <p:spPr bwMode="auto">
          <a:xfrm>
            <a:off x="323850" y="1196975"/>
            <a:ext cx="8496300" cy="494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790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7C29B7D-D07E-4AB3-AF29-A245DF33527B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7EB0E9E-E739-430C-B781-FC6930C70A0A}" type="slidenum">
              <a:rPr lang="pt-BR" sz="1400" smtClean="0"/>
              <a:pPr eaLnBrk="1" hangingPunct="1"/>
              <a:t>34</a:t>
            </a:fld>
            <a:endParaRPr lang="pt-BR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9151938" cy="1143000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mtClean="0">
                <a:solidFill>
                  <a:schemeClr val="bg1"/>
                </a:solidFill>
              </a:rPr>
              <a:t>LIMITES - Aplicações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0" y="3284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8" t="28464" r="9636" b="48575"/>
          <a:stretch>
            <a:fillRect/>
          </a:stretch>
        </p:blipFill>
        <p:spPr bwMode="auto">
          <a:xfrm>
            <a:off x="250825" y="1196975"/>
            <a:ext cx="8642350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5722938" y="4149725"/>
          <a:ext cx="2881312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2" name="Equation" r:id="rId4" imgW="1079500" imgH="279400" progId="Equation.3">
                  <p:embed/>
                </p:oleObj>
              </mc:Choice>
              <mc:Fallback>
                <p:oleObj name="Equation" r:id="rId4" imgW="10795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2938" y="4149725"/>
                        <a:ext cx="2881312" cy="736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5219700" y="3608388"/>
            <a:ext cx="3311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/>
              <a:t>Resposta</a:t>
            </a:r>
            <a:r>
              <a:rPr lang="en-US" sz="2000"/>
              <a:t>:</a:t>
            </a:r>
            <a:endParaRPr lang="pt-BR" sz="2000"/>
          </a:p>
        </p:txBody>
      </p:sp>
      <p:graphicFrame>
        <p:nvGraphicFramePr>
          <p:cNvPr id="17" name="Object 17"/>
          <p:cNvGraphicFramePr>
            <a:graphicFrameLocks noChangeAspect="1"/>
          </p:cNvGraphicFramePr>
          <p:nvPr/>
        </p:nvGraphicFramePr>
        <p:xfrm>
          <a:off x="5724525" y="5084763"/>
          <a:ext cx="28813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3" name="Equation" r:id="rId6" imgW="939800" imgH="279400" progId="Equation.3">
                  <p:embed/>
                </p:oleObj>
              </mc:Choice>
              <mc:Fallback>
                <p:oleObj name="Equation" r:id="rId6" imgW="9398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5084763"/>
                        <a:ext cx="2881313" cy="84613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73" r="35983"/>
          <a:stretch>
            <a:fillRect/>
          </a:stretch>
        </p:blipFill>
        <p:spPr bwMode="auto">
          <a:xfrm>
            <a:off x="468313" y="3068638"/>
            <a:ext cx="3816350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63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2C25646-3113-437A-8348-A35B8FCF9BF9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4F3CE42-C720-4C88-9AC5-4F4166945A0E}" type="slidenum">
              <a:rPr lang="pt-BR" sz="1400" smtClean="0"/>
              <a:pPr eaLnBrk="1" hangingPunct="1"/>
              <a:t>35</a:t>
            </a:fld>
            <a:endParaRPr lang="pt-BR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9151938" cy="836613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mtClean="0">
                <a:solidFill>
                  <a:schemeClr val="bg1"/>
                </a:solidFill>
              </a:rPr>
              <a:t>LIMITES - Aplicações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0" y="3284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0" y="3213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0" t="44495" r="62579" b="30304"/>
          <a:stretch>
            <a:fillRect/>
          </a:stretch>
        </p:blipFill>
        <p:spPr bwMode="auto">
          <a:xfrm>
            <a:off x="400050" y="3216275"/>
            <a:ext cx="4176713" cy="283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3671888" y="3040063"/>
            <a:ext cx="2222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pt-BR" sz="1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pt-BR" sz="2400">
              <a:latin typeface="Times New Roman" pitchFamily="18" charset="0"/>
            </a:endParaRPr>
          </a:p>
        </p:txBody>
      </p:sp>
      <p:graphicFrame>
        <p:nvGraphicFramePr>
          <p:cNvPr id="16" name="Object 14"/>
          <p:cNvGraphicFramePr>
            <a:graphicFrameLocks noChangeAspect="1"/>
          </p:cNvGraphicFramePr>
          <p:nvPr/>
        </p:nvGraphicFramePr>
        <p:xfrm>
          <a:off x="5724525" y="4076700"/>
          <a:ext cx="2305050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6" name="Equation" r:id="rId4" imgW="914400" imgH="279400" progId="Equation.3">
                  <p:embed/>
                </p:oleObj>
              </mc:Choice>
              <mc:Fallback>
                <p:oleObj name="Equation" r:id="rId4" imgW="9144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4076700"/>
                        <a:ext cx="2305050" cy="6969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671888" y="3590925"/>
            <a:ext cx="212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pt-BR" sz="900">
                <a:latin typeface="Times New Roman" pitchFamily="18" charset="0"/>
              </a:rPr>
              <a:t> 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5219700" y="3392488"/>
            <a:ext cx="3311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/>
              <a:t>Resposta</a:t>
            </a:r>
            <a:r>
              <a:rPr lang="en-US" sz="2000"/>
              <a:t>:</a:t>
            </a:r>
            <a:endParaRPr lang="pt-BR" sz="2000"/>
          </a:p>
        </p:txBody>
      </p:sp>
      <p:graphicFrame>
        <p:nvGraphicFramePr>
          <p:cNvPr id="19" name="Object 19"/>
          <p:cNvGraphicFramePr>
            <a:graphicFrameLocks noChangeAspect="1"/>
          </p:cNvGraphicFramePr>
          <p:nvPr/>
        </p:nvGraphicFramePr>
        <p:xfrm>
          <a:off x="5867400" y="4991100"/>
          <a:ext cx="20161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7" name="Equation" r:id="rId6" imgW="749300" imgH="279400" progId="Equation.3">
                  <p:embed/>
                </p:oleObj>
              </mc:Choice>
              <mc:Fallback>
                <p:oleObj name="Equation" r:id="rId6" imgW="7493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991100"/>
                        <a:ext cx="2016125" cy="7429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179388" y="981075"/>
            <a:ext cx="8785225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2000"/>
              <a:t>Suponha que uma partícula esteja sendo acelerada por uma força constante. As duas curvas </a:t>
            </a:r>
            <a:r>
              <a:rPr lang="pt-BR" sz="2000" b="1"/>
              <a:t>v = n(t)</a:t>
            </a:r>
            <a:r>
              <a:rPr lang="pt-BR" sz="2000"/>
              <a:t> e </a:t>
            </a:r>
            <a:r>
              <a:rPr lang="pt-BR" sz="2000" b="1"/>
              <a:t>v = e(t)</a:t>
            </a:r>
            <a:r>
              <a:rPr lang="pt-BR" sz="2000"/>
              <a:t> da figura abaixo fornecem as curvas de velocidade instantânea versus tempo para a partícula conforme previstas, respectivamente, pela Física clássica e pela Teoria da Relatividade Especial. O parâmetro </a:t>
            </a:r>
            <a:r>
              <a:rPr lang="pt-BR" sz="2000" b="1"/>
              <a:t>c</a:t>
            </a:r>
            <a:r>
              <a:rPr lang="pt-BR" sz="2000"/>
              <a:t> representa a velocidade da luz. Usando a linguagem de limites, descreva as diferenças nas previsões a longo prazo das duas teorias.</a:t>
            </a:r>
          </a:p>
        </p:txBody>
      </p:sp>
    </p:spTree>
    <p:extLst>
      <p:ext uri="{BB962C8B-B14F-4D97-AF65-F5344CB8AC3E}">
        <p14:creationId xmlns:p14="http://schemas.microsoft.com/office/powerpoint/2010/main" val="6041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26CE42C-70C2-4918-AC76-9526D546035C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400" smtClean="0"/>
              <a:t>CDI  I - Prof. Dr. Eng. José DONIZETTI de Lima - UTFPR</a:t>
            </a:r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2976393-821A-4E58-B47A-D73F8D734E73}" type="slidenum">
              <a:rPr lang="pt-BR" sz="1400" smtClean="0"/>
              <a:pPr eaLnBrk="1" hangingPunct="1"/>
              <a:t>36</a:t>
            </a:fld>
            <a:endParaRPr lang="pt-BR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4000" b="1" smtClean="0">
                <a:solidFill>
                  <a:schemeClr val="bg1"/>
                </a:solidFill>
              </a:rPr>
              <a:t>CONTINUIDADE EM APLICAÇÕES</a:t>
            </a:r>
            <a:r>
              <a:rPr lang="pt-BR" sz="400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17500" y="1196975"/>
            <a:ext cx="8604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2000" b="1">
                <a:solidFill>
                  <a:srgbClr val="CC3300"/>
                </a:solidFill>
              </a:rPr>
              <a:t>Adaptado de Anton, Cálculo, vol. I, 8 ed.,</a:t>
            </a:r>
            <a:r>
              <a:rPr lang="pt-BR" sz="2000">
                <a:solidFill>
                  <a:srgbClr val="CC3300"/>
                </a:solidFill>
              </a:rPr>
              <a:t> 2007</a:t>
            </a:r>
            <a:r>
              <a:rPr lang="pt-BR" sz="2000"/>
              <a:t> 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50825" y="1628775"/>
            <a:ext cx="8569325" cy="243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pt-BR" sz="2200"/>
              <a:t>Nas aplicações, as descontinuidades sinalizam, muitas vezes, a ocorrência de importantes fenômenos físicos. Por exemplo, a Figura a seguir mostra o gráfico de unidades em estoque versus tempo para uma companhia que reabastece o estoque com </a:t>
            </a:r>
            <a:r>
              <a:rPr lang="pt-BR" sz="2200" b="1"/>
              <a:t>y</a:t>
            </a:r>
            <a:r>
              <a:rPr lang="pt-BR" sz="2200" b="1" baseline="-25000"/>
              <a:t>1</a:t>
            </a:r>
            <a:r>
              <a:rPr lang="pt-BR" sz="2200"/>
              <a:t> unidades quando o estoque cai para </a:t>
            </a:r>
            <a:r>
              <a:rPr lang="pt-BR" sz="2200" b="1"/>
              <a:t>y</a:t>
            </a:r>
            <a:r>
              <a:rPr lang="pt-BR" sz="2200" b="1" baseline="-25000"/>
              <a:t>0</a:t>
            </a:r>
            <a:r>
              <a:rPr lang="pt-BR" sz="2200"/>
              <a:t> unidades. As descontinuidades ocorrem nos momentos em que acontece o reabastecimento.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6" r="5637" b="15327"/>
          <a:stretch>
            <a:fillRect/>
          </a:stretch>
        </p:blipFill>
        <p:spPr bwMode="auto">
          <a:xfrm>
            <a:off x="2555875" y="3789363"/>
            <a:ext cx="5329238" cy="291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42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304800" y="228600"/>
            <a:ext cx="79422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2800" b="1"/>
              <a:t>Exemplo 8</a:t>
            </a:r>
            <a:r>
              <a:rPr lang="pt-BR" sz="2800"/>
              <a:t> – Limites da Função no Gráfico da Figura </a:t>
            </a:r>
          </a:p>
        </p:txBody>
      </p:sp>
      <p:graphicFrame>
        <p:nvGraphicFramePr>
          <p:cNvPr id="14339" name="Object 3"/>
          <p:cNvGraphicFramePr>
            <a:graphicFrameLocks noChangeAspect="1"/>
          </p:cNvGraphicFramePr>
          <p:nvPr/>
        </p:nvGraphicFramePr>
        <p:xfrm>
          <a:off x="1403350" y="2060575"/>
          <a:ext cx="60960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1" name="Bitmap Image" r:id="rId3" imgW="2895238" imgH="1991003" progId="Paint.Picture">
                  <p:embed/>
                </p:oleObj>
              </mc:Choice>
              <mc:Fallback>
                <p:oleObj name="Bitmap Image" r:id="rId3" imgW="2895238" imgH="1991003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060575"/>
                        <a:ext cx="6096000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0202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-92075"/>
            <a:ext cx="8896350" cy="665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E862CE5-383D-433E-BEAA-7FC4DD9AA4CB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A1FF543-A827-4DAA-8992-A8F6319B02D0}" type="slidenum">
              <a:rPr lang="pt-BR" sz="1400" smtClean="0"/>
              <a:pPr eaLnBrk="1" hangingPunct="1"/>
              <a:t>39</a:t>
            </a:fld>
            <a:endParaRPr lang="pt-BR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mtClean="0">
                <a:solidFill>
                  <a:schemeClr val="bg1"/>
                </a:solidFill>
              </a:rPr>
              <a:t>LIMITES - Maple</a:t>
            </a:r>
            <a:r>
              <a:rPr lang="en-US" baseline="30000" smtClean="0">
                <a:solidFill>
                  <a:schemeClr val="bg1"/>
                </a:solidFill>
                <a:latin typeface="Thames" pitchFamily="2" charset="0"/>
              </a:rPr>
              <a:t>®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5035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pt-BR" sz="2400">
              <a:latin typeface="Times New Roman" pitchFamily="18" charset="0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250825" y="1258888"/>
            <a:ext cx="8713788" cy="344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sz="2200"/>
              <a:t>A seguir, tem-se alguns exemplos de cálculo de limite utilizando os comandos “</a:t>
            </a:r>
            <a:r>
              <a:rPr lang="pt-BR" sz="2200" b="1"/>
              <a:t>Limit</a:t>
            </a:r>
            <a:r>
              <a:rPr lang="pt-BR" sz="2200"/>
              <a:t>” e “</a:t>
            </a:r>
            <a:r>
              <a:rPr lang="pt-BR" sz="2200" b="1"/>
              <a:t>limit</a:t>
            </a:r>
            <a:r>
              <a:rPr lang="pt-BR" sz="2200"/>
              <a:t>” do software Maple.</a:t>
            </a:r>
          </a:p>
          <a:p>
            <a:pPr algn="just" eaLnBrk="1" hangingPunct="1"/>
            <a:endParaRPr lang="pt-BR" sz="2200"/>
          </a:p>
          <a:p>
            <a:pPr algn="just" eaLnBrk="1" hangingPunct="1">
              <a:buFontTx/>
              <a:buChar char="•"/>
            </a:pPr>
            <a:r>
              <a:rPr lang="pt-BR" sz="2200"/>
              <a:t> O comando “</a:t>
            </a:r>
            <a:r>
              <a:rPr lang="pt-BR" sz="2200" b="1"/>
              <a:t>Limit</a:t>
            </a:r>
            <a:r>
              <a:rPr lang="pt-BR" sz="2200"/>
              <a:t>” representa a expressão em forma da expressão do limite a ser calculado.</a:t>
            </a:r>
          </a:p>
          <a:p>
            <a:pPr algn="just" eaLnBrk="1" hangingPunct="1"/>
            <a:endParaRPr lang="pt-BR" sz="2200"/>
          </a:p>
          <a:p>
            <a:pPr algn="just" eaLnBrk="1" hangingPunct="1">
              <a:buFontTx/>
              <a:buChar char="•"/>
            </a:pPr>
            <a:r>
              <a:rPr lang="pt-BR" sz="2200"/>
              <a:t> O comando “</a:t>
            </a:r>
            <a:r>
              <a:rPr lang="pt-BR" sz="2200" b="1"/>
              <a:t>limit</a:t>
            </a:r>
            <a:r>
              <a:rPr lang="pt-BR" sz="2200"/>
              <a:t>” calcula o valor do limite desejado.</a:t>
            </a:r>
          </a:p>
          <a:p>
            <a:pPr algn="just" eaLnBrk="1" hangingPunct="1"/>
            <a:endParaRPr lang="pt-BR" sz="2200"/>
          </a:p>
          <a:p>
            <a:pPr algn="just" eaLnBrk="1" hangingPunct="1">
              <a:buFontTx/>
              <a:buChar char="•"/>
            </a:pPr>
            <a:r>
              <a:rPr lang="pt-BR" sz="2200"/>
              <a:t> O comando “</a:t>
            </a:r>
            <a:r>
              <a:rPr lang="pt-BR" sz="2200" b="1"/>
              <a:t>Limit=limit</a:t>
            </a:r>
            <a:r>
              <a:rPr lang="pt-BR" sz="2200"/>
              <a:t>” representa a expressão e calcula o limite.</a:t>
            </a:r>
            <a:endParaRPr lang="pt-BR" sz="2200" b="1"/>
          </a:p>
        </p:txBody>
      </p:sp>
    </p:spTree>
    <p:extLst>
      <p:ext uri="{BB962C8B-B14F-4D97-AF65-F5344CB8AC3E}">
        <p14:creationId xmlns:p14="http://schemas.microsoft.com/office/powerpoint/2010/main" val="36572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571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pt-BR" sz="2400" b="1" kern="0" dirty="0" smtClean="0"/>
              <a:t>Limites Intuitivos</a:t>
            </a:r>
            <a:endParaRPr lang="pt-BR" sz="2400" b="1" kern="0" dirty="0"/>
          </a:p>
        </p:txBody>
      </p:sp>
      <p:graphicFrame>
        <p:nvGraphicFramePr>
          <p:cNvPr id="3" name="Objeto 3"/>
          <p:cNvGraphicFramePr>
            <a:graphicFrameLocks noChangeAspect="1"/>
          </p:cNvGraphicFramePr>
          <p:nvPr/>
        </p:nvGraphicFramePr>
        <p:xfrm>
          <a:off x="669925" y="4365625"/>
          <a:ext cx="1787525" cy="172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7" name="Equation" r:id="rId3" imgW="1181100" imgH="1143000" progId="Equation.DSMT4">
                  <p:embed/>
                </p:oleObj>
              </mc:Choice>
              <mc:Fallback>
                <p:oleObj name="Equation" r:id="rId3" imgW="1181100" imgH="1143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25" y="4365625"/>
                        <a:ext cx="1787525" cy="172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358849"/>
              </p:ext>
            </p:extLst>
          </p:nvPr>
        </p:nvGraphicFramePr>
        <p:xfrm>
          <a:off x="3757613" y="4602163"/>
          <a:ext cx="1576387" cy="142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8" name="Equation" r:id="rId5" imgW="1041120" imgH="939600" progId="Equation.DSMT4">
                  <p:embed/>
                </p:oleObj>
              </mc:Choice>
              <mc:Fallback>
                <p:oleObj name="Equation" r:id="rId5" imgW="1041120" imgH="93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7613" y="4602163"/>
                        <a:ext cx="1576387" cy="142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5"/>
          <p:cNvGraphicFramePr>
            <a:graphicFrameLocks noChangeAspect="1"/>
          </p:cNvGraphicFramePr>
          <p:nvPr/>
        </p:nvGraphicFramePr>
        <p:xfrm>
          <a:off x="6373813" y="4448175"/>
          <a:ext cx="2460625" cy="172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9" name="Equation" r:id="rId7" imgW="1625600" imgH="1143000" progId="Equation.DSMT4">
                  <p:embed/>
                </p:oleObj>
              </mc:Choice>
              <mc:Fallback>
                <p:oleObj name="Equation" r:id="rId7" imgW="1625600" imgH="1143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3813" y="4448175"/>
                        <a:ext cx="2460625" cy="172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6925"/>
            <a:ext cx="9258300" cy="237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037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D7B456-9E5A-4247-9561-FF80481520F2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8412607-41CA-4872-B7FC-2D2B4297FD59}" type="slidenum">
              <a:rPr lang="pt-BR" sz="1400" smtClean="0"/>
              <a:pPr eaLnBrk="1" hangingPunct="1"/>
              <a:t>40</a:t>
            </a:fld>
            <a:endParaRPr lang="pt-BR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mtClean="0">
                <a:solidFill>
                  <a:schemeClr val="bg1"/>
                </a:solidFill>
              </a:rPr>
              <a:t>LIMITES - Maple</a:t>
            </a:r>
            <a:r>
              <a:rPr lang="en-US" baseline="30000" smtClean="0">
                <a:solidFill>
                  <a:schemeClr val="bg1"/>
                </a:solidFill>
                <a:latin typeface="Thames" pitchFamily="2" charset="0"/>
              </a:rPr>
              <a:t>®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5035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pt-BR" sz="2400">
              <a:latin typeface="Times New Roman" pitchFamily="18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50825" y="1258888"/>
            <a:ext cx="8713788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sz="2000" b="1"/>
              <a:t>Exemplos</a:t>
            </a:r>
            <a:r>
              <a:rPr lang="pt-BR" sz="2000"/>
              <a:t>:</a:t>
            </a:r>
          </a:p>
          <a:p>
            <a:pPr algn="just" eaLnBrk="1" hangingPunct="1"/>
            <a:endParaRPr lang="pt-BR"/>
          </a:p>
          <a:p>
            <a:pPr algn="just" eaLnBrk="1" hangingPunct="1"/>
            <a:r>
              <a:rPr lang="pt-BR" sz="2200" b="1"/>
              <a:t>1)</a:t>
            </a:r>
            <a:r>
              <a:rPr lang="pt-BR" sz="2000"/>
              <a:t> Calcular o seguinte limite: 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3708400" y="1557338"/>
          <a:ext cx="1439863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3" name="Equation" r:id="rId3" imgW="914400" imgH="419100" progId="Equation.3">
                  <p:embed/>
                </p:oleObj>
              </mc:Choice>
              <mc:Fallback>
                <p:oleObj name="Equation" r:id="rId3" imgW="914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1557338"/>
                        <a:ext cx="1439863" cy="6604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23850" y="2359025"/>
            <a:ext cx="83502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pt-BR" sz="2000" b="1">
                <a:latin typeface="Times New Roman" pitchFamily="18" charset="0"/>
                <a:cs typeface="Times New Roman" pitchFamily="18" charset="0"/>
              </a:rPr>
              <a:t>Solução</a:t>
            </a:r>
            <a:r>
              <a:rPr lang="pt-BR" sz="2000">
                <a:latin typeface="Times New Roman" pitchFamily="18" charset="0"/>
                <a:cs typeface="Times New Roman" pitchFamily="18" charset="0"/>
              </a:rPr>
              <a:t>: Para resolver este limite damos o seguinte comandos na tela do Maple:</a:t>
            </a:r>
            <a:endParaRPr lang="pt-BR" sz="2000">
              <a:latin typeface="Times New Roman" pitchFamily="18" charset="0"/>
            </a:endParaRPr>
          </a:p>
          <a:p>
            <a:pPr eaLnBrk="0" hangingPunct="0"/>
            <a:r>
              <a:rPr lang="en-US" sz="180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&gt;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Limit((x^3+x-10)/(x-2),x=2)=limit((x^3+x-10)/(x-2),x=2);</a:t>
            </a:r>
            <a:endParaRPr lang="pt-BR" sz="1800">
              <a:latin typeface="Courier New" pitchFamily="49" charset="0"/>
            </a:endParaRPr>
          </a:p>
          <a:p>
            <a:pPr eaLnBrk="0" hangingPunct="0"/>
            <a:endParaRPr lang="pt-BR" sz="1800">
              <a:latin typeface="Courier New" pitchFamily="49" charset="0"/>
            </a:endParaRPr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3055938"/>
            <a:ext cx="2374900" cy="6604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468313" y="3805238"/>
            <a:ext cx="3887787" cy="262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eaLnBrk="0" hangingPunct="0"/>
            <a:r>
              <a:rPr lang="pt-BR" sz="2000">
                <a:cs typeface="Times New Roman" pitchFamily="18" charset="0"/>
              </a:rPr>
              <a:t>Vamos visualizar o limite obtido anteriormente traçando o gráfico da função dada no intervalo contendo o ponto analisado.</a:t>
            </a:r>
          </a:p>
          <a:p>
            <a:pPr algn="just" eaLnBrk="0" hangingPunct="0"/>
            <a:endParaRPr lang="pt-BR" sz="600"/>
          </a:p>
          <a:p>
            <a:pPr algn="just" eaLnBrk="0" hangingPunct="0"/>
            <a:r>
              <a:rPr lang="pt-BR" sz="2000"/>
              <a:t>Observe que no gráfico dado anteriormente o valor no eixo </a:t>
            </a:r>
            <a:r>
              <a:rPr lang="pt-BR" sz="2000" i="1"/>
              <a:t>y</a:t>
            </a:r>
            <a:r>
              <a:rPr lang="pt-BR" sz="2000"/>
              <a:t> correspondente a </a:t>
            </a:r>
            <a:r>
              <a:rPr lang="pt-BR" sz="2000" i="1"/>
              <a:t>x</a:t>
            </a:r>
            <a:r>
              <a:rPr lang="pt-BR" sz="2000"/>
              <a:t> = 2 é 13.</a:t>
            </a:r>
          </a:p>
          <a:p>
            <a:pPr algn="just" eaLnBrk="0" hangingPunct="0"/>
            <a:endParaRPr lang="pt-BR" sz="2000"/>
          </a:p>
        </p:txBody>
      </p:sp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716338"/>
            <a:ext cx="3311525" cy="248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13"/>
          <p:cNvSpPr>
            <a:spLocks noChangeArrowheads="1"/>
          </p:cNvSpPr>
          <p:nvPr/>
        </p:nvSpPr>
        <p:spPr bwMode="auto">
          <a:xfrm>
            <a:off x="6588125" y="5041900"/>
            <a:ext cx="73025" cy="71438"/>
          </a:xfrm>
          <a:prstGeom prst="ellipse">
            <a:avLst/>
          </a:prstGeom>
          <a:solidFill>
            <a:srgbClr val="FF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6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4A19D28-CF40-4CD9-BD89-71B63D0A88D6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15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455CE76-9336-4361-B5DC-22DA47F6892A}" type="slidenum">
              <a:rPr lang="pt-BR" sz="1400" smtClean="0"/>
              <a:pPr eaLnBrk="1" hangingPunct="1"/>
              <a:t>41</a:t>
            </a:fld>
            <a:endParaRPr lang="pt-BR" sz="1400" smtClean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mtClean="0">
                <a:solidFill>
                  <a:schemeClr val="bg1"/>
                </a:solidFill>
              </a:rPr>
              <a:t>LIMITES - Maple</a:t>
            </a:r>
            <a:r>
              <a:rPr lang="en-US" baseline="30000" smtClean="0">
                <a:solidFill>
                  <a:schemeClr val="bg1"/>
                </a:solidFill>
                <a:latin typeface="Thames" pitchFamily="2" charset="0"/>
              </a:rPr>
              <a:t>®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609725"/>
            <a:ext cx="3600450" cy="1243013"/>
          </a:xfrm>
          <a:prstGeom prst="rect">
            <a:avLst/>
          </a:prstGeom>
          <a:solidFill>
            <a:srgbClr val="FFFF00"/>
          </a:solidFill>
          <a:ln w="9525">
            <a:solidFill>
              <a:srgbClr val="CC3300"/>
            </a:solidFill>
            <a:miter lim="800000"/>
            <a:headEnd/>
            <a:tailEnd/>
          </a:ln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284538"/>
            <a:ext cx="3889375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0" y="5035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pt-BR" sz="2400">
              <a:latin typeface="Times New Roman" pitchFamily="18" charset="0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250825" y="1160463"/>
            <a:ext cx="835342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2200">
                <a:solidFill>
                  <a:srgbClr val="000000"/>
                </a:solidFill>
                <a:latin typeface="Courier New" pitchFamily="49" charset="0"/>
              </a:rPr>
              <a:t>&gt; </a:t>
            </a:r>
            <a:r>
              <a:rPr lang="pt-BR" sz="2200" b="1">
                <a:solidFill>
                  <a:srgbClr val="FF0000"/>
                </a:solidFill>
                <a:latin typeface="Courier New" pitchFamily="49" charset="0"/>
              </a:rPr>
              <a:t>Limit(sin(x)/x,x=0)=limit(sin(x)/x,x=0);</a:t>
            </a:r>
            <a:endParaRPr lang="pt-BR" sz="2200"/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250825" y="2911475"/>
            <a:ext cx="67833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2200">
                <a:solidFill>
                  <a:srgbClr val="000000"/>
                </a:solidFill>
                <a:latin typeface="Courier New" pitchFamily="49" charset="0"/>
              </a:rPr>
              <a:t>&gt; </a:t>
            </a:r>
            <a:r>
              <a:rPr lang="pt-BR" sz="2200" b="1">
                <a:solidFill>
                  <a:srgbClr val="FF0000"/>
                </a:solidFill>
                <a:latin typeface="Courier New" pitchFamily="49" charset="0"/>
              </a:rPr>
              <a:t>plot(sin(x)/x,x=-10..10,color=black);</a:t>
            </a:r>
          </a:p>
        </p:txBody>
      </p:sp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357563"/>
            <a:ext cx="3313112" cy="2770187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11"/>
          <p:cNvSpPr>
            <a:spLocks noChangeArrowheads="1"/>
          </p:cNvSpPr>
          <p:nvPr/>
        </p:nvSpPr>
        <p:spPr bwMode="auto">
          <a:xfrm>
            <a:off x="2614613" y="3379788"/>
            <a:ext cx="73025" cy="7302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365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10AC19C-ACEC-4A4D-8CDB-0C97241B129A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F22CFF7-3C52-46E2-9F91-9D2B69AF17A7}" type="slidenum">
              <a:rPr lang="pt-BR" sz="1400" smtClean="0"/>
              <a:pPr eaLnBrk="1" hangingPunct="1"/>
              <a:t>42</a:t>
            </a:fld>
            <a:endParaRPr lang="pt-BR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9144000" cy="549275"/>
          </a:xfrm>
          <a:prstGeom prst="rect">
            <a:avLst/>
          </a:prstGeom>
          <a:solidFill>
            <a:srgbClr val="0000FF"/>
          </a:solidFill>
        </p:spPr>
        <p:txBody>
          <a:bodyPr lIns="92075" tIns="46038" rIns="92075" bIns="46038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3000" b="1" smtClean="0">
                <a:solidFill>
                  <a:schemeClr val="bg1"/>
                </a:solidFill>
              </a:rPr>
              <a:t>VALOR DA TERRA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50825" y="692150"/>
            <a:ext cx="8713788" cy="460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95300" indent="-495300"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2000"/>
              <a:t>O valor da terra pode ser determinado: </a:t>
            </a:r>
          </a:p>
          <a:p>
            <a:pPr eaLnBrk="1" hangingPunct="1">
              <a:buFontTx/>
              <a:buAutoNum type="romanLcParenBoth"/>
            </a:pPr>
            <a:r>
              <a:rPr lang="pt-BR" sz="2000"/>
              <a:t>a partir do valor do arrendamento; </a:t>
            </a:r>
          </a:p>
          <a:p>
            <a:pPr eaLnBrk="1" hangingPunct="1">
              <a:buFontTx/>
              <a:buAutoNum type="romanLcParenBoth"/>
            </a:pPr>
            <a:r>
              <a:rPr lang="pt-BR" sz="2000"/>
              <a:t>pelo valor histórico; </a:t>
            </a:r>
          </a:p>
          <a:p>
            <a:pPr eaLnBrk="1" hangingPunct="1">
              <a:buFontTx/>
              <a:buAutoNum type="romanLcParenBoth"/>
            </a:pPr>
            <a:r>
              <a:rPr lang="pt-BR" sz="2000"/>
              <a:t>pelo valor de mercado; e </a:t>
            </a:r>
          </a:p>
          <a:p>
            <a:pPr eaLnBrk="1" hangingPunct="1">
              <a:buFontTx/>
              <a:buAutoNum type="romanLcParenBoth"/>
            </a:pPr>
            <a:r>
              <a:rPr lang="pt-BR" sz="2000"/>
              <a:t>pela capitalização da renda da terra, ou seja, da parte residual da receita líquida depois de subtraída a remuneração do empresário e do capital (exclusive a terra).      </a:t>
            </a:r>
            <a:endParaRPr lang="pt-BR" sz="400"/>
          </a:p>
          <a:p>
            <a:pPr eaLnBrk="1" hangingPunct="1"/>
            <a:r>
              <a:rPr lang="pt-BR" sz="2000"/>
              <a:t>       </a:t>
            </a:r>
            <a:endParaRPr lang="en-US" sz="2000"/>
          </a:p>
          <a:p>
            <a:pPr eaLnBrk="1" hangingPunct="1"/>
            <a:endParaRPr lang="en-US" sz="2000"/>
          </a:p>
          <a:p>
            <a:pPr eaLnBrk="1" hangingPunct="1"/>
            <a:endParaRPr lang="en-US" sz="2000"/>
          </a:p>
          <a:p>
            <a:pPr eaLnBrk="1" hangingPunct="1"/>
            <a:endParaRPr lang="en-US" sz="2000"/>
          </a:p>
          <a:p>
            <a:pPr eaLnBrk="1" hangingPunct="1"/>
            <a:endParaRPr lang="en-US" sz="2000"/>
          </a:p>
          <a:p>
            <a:pPr eaLnBrk="1" hangingPunct="1"/>
            <a:endParaRPr lang="pt-BR" sz="2000"/>
          </a:p>
          <a:p>
            <a:pPr eaLnBrk="1" hangingPunct="1"/>
            <a:endParaRPr lang="en-US" sz="2000"/>
          </a:p>
          <a:p>
            <a:pPr eaLnBrk="1" hangingPunct="1"/>
            <a:r>
              <a:rPr lang="en-US" sz="1600"/>
              <a:t>Fonte: Hoffmann et al. (1992)</a:t>
            </a:r>
            <a:endParaRPr lang="pt-BR" sz="160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9" t="34364" r="9625" b="37161"/>
          <a:stretch>
            <a:fillRect/>
          </a:stretch>
        </p:blipFill>
        <p:spPr bwMode="auto">
          <a:xfrm>
            <a:off x="252413" y="3000375"/>
            <a:ext cx="8640762" cy="188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3130550" y="3357563"/>
          <a:ext cx="2881313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9" name="Equation" r:id="rId4" imgW="2032000" imgH="431800" progId="Equation.3">
                  <p:embed/>
                </p:oleObj>
              </mc:Choice>
              <mc:Fallback>
                <p:oleObj name="Equation" r:id="rId4" imgW="20320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550" y="3357563"/>
                        <a:ext cx="2881313" cy="6080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1" name="Object 8"/>
          <p:cNvGraphicFramePr>
            <a:graphicFrameLocks noChangeAspect="1"/>
          </p:cNvGraphicFramePr>
          <p:nvPr/>
        </p:nvGraphicFramePr>
        <p:xfrm>
          <a:off x="885825" y="4314825"/>
          <a:ext cx="70485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0" name="Equation" r:id="rId6" imgW="533169" imgH="393529" progId="Equation.3">
                  <p:embed/>
                </p:oleObj>
              </mc:Choice>
              <mc:Fallback>
                <p:oleObj name="Equation" r:id="rId6" imgW="533169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825" y="4314825"/>
                        <a:ext cx="704850" cy="5159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3" name="Object 10"/>
          <p:cNvGraphicFramePr>
            <a:graphicFrameLocks noChangeAspect="1"/>
          </p:cNvGraphicFramePr>
          <p:nvPr/>
        </p:nvGraphicFramePr>
        <p:xfrm>
          <a:off x="2781300" y="4302125"/>
          <a:ext cx="576263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1" name="Equation" r:id="rId8" imgW="418918" imgH="393529" progId="Equation.3">
                  <p:embed/>
                </p:oleObj>
              </mc:Choice>
              <mc:Fallback>
                <p:oleObj name="Equation" r:id="rId8" imgW="418918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300" y="4302125"/>
                        <a:ext cx="576263" cy="5365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0" y="3033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/>
        </p:nvGraphicFramePr>
        <p:xfrm>
          <a:off x="4268788" y="5013325"/>
          <a:ext cx="23907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2" name="Equation" r:id="rId10" imgW="2387600" imgH="787400" progId="Equation.3">
                  <p:embed/>
                </p:oleObj>
              </mc:Choice>
              <mc:Fallback>
                <p:oleObj name="Equation" r:id="rId10" imgW="2387600" imgH="78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8788" y="5013325"/>
                        <a:ext cx="2390775" cy="7905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2171"/>
              </p:ext>
            </p:extLst>
          </p:nvPr>
        </p:nvGraphicFramePr>
        <p:xfrm>
          <a:off x="1835150" y="6212160"/>
          <a:ext cx="10763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3" name="Equation" r:id="rId12" imgW="1079500" imgH="457200" progId="Equation.3">
                  <p:embed/>
                </p:oleObj>
              </mc:Choice>
              <mc:Fallback>
                <p:oleObj name="Equation" r:id="rId12" imgW="1079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212160"/>
                        <a:ext cx="1076325" cy="4572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271463" y="5848821"/>
            <a:ext cx="37242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pt-BR" b="1" dirty="0"/>
              <a:t>Lembre-se</a:t>
            </a:r>
            <a:r>
              <a:rPr lang="pt-BR" dirty="0"/>
              <a:t>: Soma finita de uma Progressão Geométrica (PG): </a:t>
            </a:r>
          </a:p>
        </p:txBody>
      </p:sp>
    </p:spTree>
    <p:extLst>
      <p:ext uri="{BB962C8B-B14F-4D97-AF65-F5344CB8AC3E}">
        <p14:creationId xmlns:p14="http://schemas.microsoft.com/office/powerpoint/2010/main" val="251613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5FD113A-5C7F-4DF8-B13B-5267ACBFC26D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E094DA8-1C8A-4A45-9847-67649FA7385B}" type="slidenum">
              <a:rPr lang="pt-BR" sz="1400" smtClean="0"/>
              <a:pPr eaLnBrk="1" hangingPunct="1"/>
              <a:t>43</a:t>
            </a:fld>
            <a:endParaRPr lang="pt-BR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mtClean="0">
                <a:solidFill>
                  <a:schemeClr val="bg1"/>
                </a:solidFill>
              </a:rPr>
              <a:t>LIMITES - Maple</a:t>
            </a:r>
            <a:r>
              <a:rPr lang="en-US" baseline="30000" smtClean="0">
                <a:solidFill>
                  <a:schemeClr val="bg1"/>
                </a:solidFill>
                <a:latin typeface="Thames" pitchFamily="2" charset="0"/>
              </a:rPr>
              <a:t>®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5035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pt-BR" sz="2400">
              <a:latin typeface="Times New Roman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50825" y="1160463"/>
            <a:ext cx="835342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2200" b="1"/>
              <a:t>3)</a:t>
            </a:r>
            <a:r>
              <a:rPr lang="pt-BR" sz="2200">
                <a:solidFill>
                  <a:srgbClr val="000000"/>
                </a:solidFill>
                <a:latin typeface="Courier New" pitchFamily="49" charset="0"/>
              </a:rPr>
              <a:t> &gt; </a:t>
            </a:r>
            <a:r>
              <a:rPr lang="pt-BR" sz="2200" b="1">
                <a:solidFill>
                  <a:srgbClr val="FF0000"/>
                </a:solidFill>
                <a:latin typeface="Courier New" pitchFamily="49" charset="0"/>
              </a:rPr>
              <a:t>Limit(x*sin(1/x),x=0)=limit(x*sin(1/x),x=0);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82625" y="2786063"/>
            <a:ext cx="69850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2200">
                <a:solidFill>
                  <a:srgbClr val="000000"/>
                </a:solidFill>
                <a:latin typeface="Courier New" pitchFamily="49" charset="0"/>
              </a:rPr>
              <a:t>&gt; </a:t>
            </a:r>
            <a:r>
              <a:rPr lang="pt-BR" sz="2200" b="1">
                <a:solidFill>
                  <a:srgbClr val="FF0000"/>
                </a:solidFill>
                <a:latin typeface="Courier New" pitchFamily="49" charset="0"/>
              </a:rPr>
              <a:t>plot(x*sin(1/x),x=-1..1,color=black);</a:t>
            </a:r>
          </a:p>
        </p:txBody>
      </p:sp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628775"/>
            <a:ext cx="3455988" cy="1069975"/>
          </a:xfrm>
          <a:prstGeom prst="rect">
            <a:avLst/>
          </a:prstGeom>
          <a:solidFill>
            <a:srgbClr val="FFFF00"/>
          </a:solidFill>
          <a:ln w="9525">
            <a:solidFill>
              <a:srgbClr val="CC3300"/>
            </a:solidFill>
            <a:miter lim="800000"/>
            <a:headEnd/>
            <a:tailEnd/>
          </a:ln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287713"/>
            <a:ext cx="3744912" cy="280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41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571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pt-BR" sz="2400" b="1" kern="0" dirty="0" smtClean="0"/>
              <a:t>Propriedades dos Limites</a:t>
            </a:r>
            <a:endParaRPr lang="pt-BR" sz="2400" b="1" kern="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20725" y="1047750"/>
            <a:ext cx="7772400" cy="65563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pt-BR" sz="2000" kern="0" dirty="0" smtClean="0"/>
              <a:t>Se </a:t>
            </a:r>
            <a:r>
              <a:rPr lang="pt-BR" sz="2000" i="1" kern="0" dirty="0" smtClean="0"/>
              <a:t>L, M, a, c</a:t>
            </a:r>
            <a:r>
              <a:rPr lang="pt-BR" sz="2000" kern="0" dirty="0" smtClean="0"/>
              <a:t> são números reais e n inteiro e n inteiro com:</a:t>
            </a:r>
          </a:p>
          <a:p>
            <a:pPr>
              <a:defRPr/>
            </a:pPr>
            <a:r>
              <a:rPr lang="pt-BR" kern="0" dirty="0" smtClean="0"/>
              <a:t>                                       </a:t>
            </a:r>
          </a:p>
          <a:p>
            <a:pPr>
              <a:buFontTx/>
              <a:buNone/>
              <a:defRPr/>
            </a:pPr>
            <a:r>
              <a:rPr lang="pt-BR" kern="0" dirty="0" smtClean="0"/>
              <a:t>                            </a:t>
            </a:r>
          </a:p>
          <a:p>
            <a:pPr>
              <a:buFontTx/>
              <a:buNone/>
              <a:defRPr/>
            </a:pPr>
            <a:endParaRPr lang="pt-BR" kern="0" dirty="0"/>
          </a:p>
        </p:txBody>
      </p:sp>
      <p:graphicFrame>
        <p:nvGraphicFramePr>
          <p:cNvPr id="17412" name="Objeto 3"/>
          <p:cNvGraphicFramePr>
            <a:graphicFrameLocks noChangeAspect="1"/>
          </p:cNvGraphicFramePr>
          <p:nvPr/>
        </p:nvGraphicFramePr>
        <p:xfrm>
          <a:off x="1042988" y="1557338"/>
          <a:ext cx="1587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8" name="Equation" r:id="rId4" imgW="1587500" imgH="431800" progId="Equation.DSMT4">
                  <p:embed/>
                </p:oleObj>
              </mc:Choice>
              <mc:Fallback>
                <p:oleObj name="Equation" r:id="rId4" imgW="1587500" imgH="431800" progId="Equation.DSMT4">
                  <p:embed/>
                  <p:pic>
                    <p:nvPicPr>
                      <p:cNvPr id="0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557338"/>
                        <a:ext cx="15875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to 4"/>
          <p:cNvGraphicFramePr>
            <a:graphicFrameLocks noChangeAspect="1"/>
          </p:cNvGraphicFramePr>
          <p:nvPr/>
        </p:nvGraphicFramePr>
        <p:xfrm>
          <a:off x="2771775" y="1557338"/>
          <a:ext cx="13477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9" name="Equation" r:id="rId6" imgW="990170" imgH="317362" progId="Equation.DSMT4">
                  <p:embed/>
                </p:oleObj>
              </mc:Choice>
              <mc:Fallback>
                <p:oleObj name="Equation" r:id="rId6" imgW="990170" imgH="317362" progId="Equation.DSMT4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557338"/>
                        <a:ext cx="13477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85800" y="2205038"/>
            <a:ext cx="7772400" cy="40671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>
              <a:spcBef>
                <a:spcPts val="0"/>
              </a:spcBef>
              <a:defRPr/>
            </a:pPr>
            <a:r>
              <a:rPr lang="pt-BR" sz="2000" kern="0" dirty="0" smtClean="0"/>
              <a:t>Regra da soma(subtração):</a:t>
            </a:r>
          </a:p>
          <a:p>
            <a:pPr marL="0">
              <a:spcBef>
                <a:spcPts val="0"/>
              </a:spcBef>
              <a:defRPr/>
            </a:pPr>
            <a:endParaRPr lang="pt-BR" sz="2000" kern="0" dirty="0" smtClean="0"/>
          </a:p>
          <a:p>
            <a:pPr marL="0">
              <a:spcBef>
                <a:spcPts val="0"/>
              </a:spcBef>
              <a:defRPr/>
            </a:pPr>
            <a:r>
              <a:rPr lang="pt-BR" sz="2000" kern="0" dirty="0" smtClean="0"/>
              <a:t>Regra do Produto:</a:t>
            </a:r>
          </a:p>
          <a:p>
            <a:pPr marL="0">
              <a:spcBef>
                <a:spcPts val="0"/>
              </a:spcBef>
              <a:defRPr/>
            </a:pPr>
            <a:endParaRPr lang="pt-BR" sz="2000" kern="0" dirty="0" smtClean="0"/>
          </a:p>
          <a:p>
            <a:pPr marL="0">
              <a:spcBef>
                <a:spcPts val="0"/>
              </a:spcBef>
              <a:defRPr/>
            </a:pPr>
            <a:r>
              <a:rPr lang="pt-BR" sz="2000" kern="0" dirty="0" smtClean="0"/>
              <a:t>Regra da multiplicação por escalar:</a:t>
            </a:r>
          </a:p>
          <a:p>
            <a:pPr marL="0">
              <a:spcBef>
                <a:spcPts val="0"/>
              </a:spcBef>
              <a:defRPr/>
            </a:pPr>
            <a:endParaRPr lang="pt-BR" sz="2000" kern="0" dirty="0" smtClean="0"/>
          </a:p>
          <a:p>
            <a:pPr marL="0">
              <a:spcBef>
                <a:spcPts val="0"/>
              </a:spcBef>
              <a:defRPr/>
            </a:pPr>
            <a:r>
              <a:rPr lang="pt-BR" sz="2000" kern="0" dirty="0" smtClean="0"/>
              <a:t>Regra do quociente:</a:t>
            </a:r>
          </a:p>
          <a:p>
            <a:pPr>
              <a:buFontTx/>
              <a:buNone/>
              <a:defRPr/>
            </a:pPr>
            <a:endParaRPr lang="pt-BR" sz="2000" kern="0" dirty="0"/>
          </a:p>
        </p:txBody>
      </p:sp>
      <p:graphicFrame>
        <p:nvGraphicFramePr>
          <p:cNvPr id="17415" name="Objeto 6"/>
          <p:cNvGraphicFramePr>
            <a:graphicFrameLocks noChangeAspect="1"/>
          </p:cNvGraphicFramePr>
          <p:nvPr/>
        </p:nvGraphicFramePr>
        <p:xfrm>
          <a:off x="3995738" y="2239963"/>
          <a:ext cx="3998912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0" name="Equation" r:id="rId8" imgW="2819400" imgH="279400" progId="Equation.DSMT4">
                  <p:embed/>
                </p:oleObj>
              </mc:Choice>
              <mc:Fallback>
                <p:oleObj name="Equation" r:id="rId8" imgW="2819400" imgH="279400" progId="Equation.DSMT4">
                  <p:embed/>
                  <p:pic>
                    <p:nvPicPr>
                      <p:cNvPr id="0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239963"/>
                        <a:ext cx="3998912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6" name="Objeto 10"/>
          <p:cNvGraphicFramePr>
            <a:graphicFrameLocks noChangeAspect="1"/>
          </p:cNvGraphicFramePr>
          <p:nvPr/>
        </p:nvGraphicFramePr>
        <p:xfrm>
          <a:off x="3059113" y="2781300"/>
          <a:ext cx="38973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1" name="Equation" r:id="rId10" imgW="2514600" imgH="279400" progId="Equation.DSMT4">
                  <p:embed/>
                </p:oleObj>
              </mc:Choice>
              <mc:Fallback>
                <p:oleObj name="Equation" r:id="rId10" imgW="2514600" imgH="279400" progId="Equation.DSMT4">
                  <p:embed/>
                  <p:pic>
                    <p:nvPicPr>
                      <p:cNvPr id="0" name="Objeto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2781300"/>
                        <a:ext cx="38973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7" name="Objeto 11"/>
          <p:cNvGraphicFramePr>
            <a:graphicFrameLocks noChangeAspect="1"/>
          </p:cNvGraphicFramePr>
          <p:nvPr/>
        </p:nvGraphicFramePr>
        <p:xfrm>
          <a:off x="4859338" y="3429000"/>
          <a:ext cx="27749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2" name="Equation" r:id="rId12" imgW="1790700" imgH="279400" progId="Equation.DSMT4">
                  <p:embed/>
                </p:oleObj>
              </mc:Choice>
              <mc:Fallback>
                <p:oleObj name="Equation" r:id="rId12" imgW="1790700" imgH="279400" progId="Equation.DSMT4">
                  <p:embed/>
                  <p:pic>
                    <p:nvPicPr>
                      <p:cNvPr id="0" name="Objeto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429000"/>
                        <a:ext cx="27749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8" name="Objeto 12"/>
          <p:cNvGraphicFramePr>
            <a:graphicFrameLocks noChangeAspect="1"/>
          </p:cNvGraphicFramePr>
          <p:nvPr/>
        </p:nvGraphicFramePr>
        <p:xfrm>
          <a:off x="3203575" y="3860800"/>
          <a:ext cx="229076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3" name="Equation" r:id="rId14" imgW="1612900" imgH="533400" progId="Equation.DSMT4">
                  <p:embed/>
                </p:oleObj>
              </mc:Choice>
              <mc:Fallback>
                <p:oleObj name="Equation" r:id="rId14" imgW="1612900" imgH="533400" progId="Equation.DSMT4">
                  <p:embed/>
                  <p:pic>
                    <p:nvPicPr>
                      <p:cNvPr id="0" name="Objeto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3860800"/>
                        <a:ext cx="2290763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685800" y="4679950"/>
            <a:ext cx="7772400" cy="8286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>
              <a:spcBef>
                <a:spcPts val="0"/>
              </a:spcBef>
              <a:defRPr/>
            </a:pPr>
            <a:r>
              <a:rPr lang="pt-BR" sz="2000" kern="0" dirty="0" smtClean="0"/>
              <a:t>Regra da potencia:</a:t>
            </a:r>
          </a:p>
          <a:p>
            <a:pPr marL="0">
              <a:spcBef>
                <a:spcPts val="0"/>
              </a:spcBef>
              <a:defRPr/>
            </a:pPr>
            <a:endParaRPr lang="pt-BR" sz="2000" kern="0" dirty="0" smtClean="0"/>
          </a:p>
          <a:p>
            <a:pPr marL="0">
              <a:spcBef>
                <a:spcPts val="0"/>
              </a:spcBef>
              <a:buFontTx/>
              <a:buNone/>
              <a:defRPr/>
            </a:pPr>
            <a:endParaRPr lang="pt-BR" sz="2000" kern="0" dirty="0" smtClean="0"/>
          </a:p>
          <a:p>
            <a:pPr>
              <a:buFontTx/>
              <a:buNone/>
              <a:defRPr/>
            </a:pPr>
            <a:endParaRPr lang="pt-BR" sz="2000" kern="0" dirty="0" smtClean="0"/>
          </a:p>
          <a:p>
            <a:pPr>
              <a:buFontTx/>
              <a:buNone/>
              <a:defRPr/>
            </a:pPr>
            <a:endParaRPr lang="pt-BR" sz="2000" kern="0" dirty="0"/>
          </a:p>
        </p:txBody>
      </p:sp>
      <p:graphicFrame>
        <p:nvGraphicFramePr>
          <p:cNvPr id="17420" name="Objeto 14"/>
          <p:cNvGraphicFramePr>
            <a:graphicFrameLocks noChangeAspect="1"/>
          </p:cNvGraphicFramePr>
          <p:nvPr/>
        </p:nvGraphicFramePr>
        <p:xfrm>
          <a:off x="3167063" y="4845050"/>
          <a:ext cx="280987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4" name="Equation" r:id="rId16" imgW="1752600" imgH="292100" progId="Equation.DSMT4">
                  <p:embed/>
                </p:oleObj>
              </mc:Choice>
              <mc:Fallback>
                <p:oleObj name="Equation" r:id="rId16" imgW="1752600" imgH="292100" progId="Equation.DSMT4">
                  <p:embed/>
                  <p:pic>
                    <p:nvPicPr>
                      <p:cNvPr id="0" name="Objeto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063" y="4845050"/>
                        <a:ext cx="280987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654050" y="2636838"/>
            <a:ext cx="7924800" cy="29527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pt-BR" sz="2000" kern="0" dirty="0" smtClean="0"/>
              <a:t>Regra do logaritmo:</a:t>
            </a:r>
          </a:p>
          <a:p>
            <a:pPr>
              <a:lnSpc>
                <a:spcPct val="90000"/>
              </a:lnSpc>
              <a:defRPr/>
            </a:pPr>
            <a:endParaRPr lang="pt-BR" sz="2000" kern="0" dirty="0" smtClean="0"/>
          </a:p>
          <a:p>
            <a:pPr>
              <a:lnSpc>
                <a:spcPct val="90000"/>
              </a:lnSpc>
              <a:defRPr/>
            </a:pPr>
            <a:endParaRPr lang="pt-BR" sz="2000" kern="0" dirty="0" smtClean="0"/>
          </a:p>
          <a:p>
            <a:pPr>
              <a:lnSpc>
                <a:spcPct val="90000"/>
              </a:lnSpc>
              <a:defRPr/>
            </a:pPr>
            <a:r>
              <a:rPr lang="pt-BR" sz="2000" kern="0" dirty="0" smtClean="0"/>
              <a:t>Regra do seno(o mesmo vale para o cosseno)</a:t>
            </a:r>
          </a:p>
          <a:p>
            <a:pPr>
              <a:lnSpc>
                <a:spcPct val="90000"/>
              </a:lnSpc>
              <a:defRPr/>
            </a:pPr>
            <a:endParaRPr lang="pt-BR" sz="2000" kern="0" dirty="0" smtClean="0"/>
          </a:p>
          <a:p>
            <a:pPr>
              <a:lnSpc>
                <a:spcPct val="90000"/>
              </a:lnSpc>
              <a:defRPr/>
            </a:pPr>
            <a:endParaRPr lang="pt-BR" sz="2000" kern="0" dirty="0" smtClean="0"/>
          </a:p>
          <a:p>
            <a:pPr>
              <a:lnSpc>
                <a:spcPct val="90000"/>
              </a:lnSpc>
              <a:defRPr/>
            </a:pPr>
            <a:r>
              <a:rPr lang="pt-BR" sz="2000" kern="0" dirty="0" smtClean="0"/>
              <a:t>Regra da exponencial: 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pt-BR" sz="2000" kern="0" dirty="0" smtClean="0"/>
              <a:t>	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pt-BR" sz="2000" kern="0" dirty="0" smtClean="0"/>
              <a:t>	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pt-BR" sz="2000" kern="0" dirty="0"/>
          </a:p>
        </p:txBody>
      </p:sp>
      <p:graphicFrame>
        <p:nvGraphicFramePr>
          <p:cNvPr id="18435" name="Objeto 2"/>
          <p:cNvGraphicFramePr>
            <a:graphicFrameLocks noChangeAspect="1"/>
          </p:cNvGraphicFramePr>
          <p:nvPr/>
        </p:nvGraphicFramePr>
        <p:xfrm>
          <a:off x="3276600" y="2605088"/>
          <a:ext cx="3354388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7" name="Equation" r:id="rId3" imgW="1955800" imgH="609600" progId="Equation.DSMT4">
                  <p:embed/>
                </p:oleObj>
              </mc:Choice>
              <mc:Fallback>
                <p:oleObj name="Equation" r:id="rId3" imgW="1955800" imgH="609600" progId="Equation.DSMT4">
                  <p:embed/>
                  <p:pic>
                    <p:nvPicPr>
                      <p:cNvPr id="0" name="Objeto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605088"/>
                        <a:ext cx="3354388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6" name="Objeto 3"/>
          <p:cNvGraphicFramePr>
            <a:graphicFrameLocks noChangeAspect="1"/>
          </p:cNvGraphicFramePr>
          <p:nvPr/>
        </p:nvGraphicFramePr>
        <p:xfrm>
          <a:off x="3348038" y="4113213"/>
          <a:ext cx="40163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8" name="Equation" r:id="rId5" imgW="2222500" imgH="279400" progId="Equation.DSMT4">
                  <p:embed/>
                </p:oleObj>
              </mc:Choice>
              <mc:Fallback>
                <p:oleObj name="Equation" r:id="rId5" imgW="2222500" imgH="279400" progId="Equation.DSMT4">
                  <p:embed/>
                  <p:pic>
                    <p:nvPicPr>
                      <p:cNvPr id="0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4113213"/>
                        <a:ext cx="4016375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7" name="Objeto 4"/>
          <p:cNvGraphicFramePr>
            <a:graphicFrameLocks noChangeAspect="1"/>
          </p:cNvGraphicFramePr>
          <p:nvPr/>
        </p:nvGraphicFramePr>
        <p:xfrm>
          <a:off x="3492500" y="4832350"/>
          <a:ext cx="3078163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9" name="Equation" r:id="rId7" imgW="1396394" imgH="342751" progId="Equation.DSMT4">
                  <p:embed/>
                </p:oleObj>
              </mc:Choice>
              <mc:Fallback>
                <p:oleObj name="Equation" r:id="rId7" imgW="1396394" imgH="342751" progId="Equation.DSMT4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832350"/>
                        <a:ext cx="3078163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tângulo 5"/>
          <p:cNvSpPr/>
          <p:nvPr/>
        </p:nvSpPr>
        <p:spPr>
          <a:xfrm>
            <a:off x="1042988" y="1196975"/>
            <a:ext cx="340995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pt-BR" sz="2000" kern="0" dirty="0"/>
              <a:t>Regra da </a:t>
            </a:r>
            <a:r>
              <a:rPr lang="pt-BR" sz="2000" kern="0" dirty="0" err="1"/>
              <a:t>raíz</a:t>
            </a:r>
            <a:r>
              <a:rPr lang="pt-BR" sz="2000" kern="0" dirty="0"/>
              <a:t>                             </a:t>
            </a:r>
          </a:p>
        </p:txBody>
      </p:sp>
      <p:graphicFrame>
        <p:nvGraphicFramePr>
          <p:cNvPr id="18439" name="Objeto 6"/>
          <p:cNvGraphicFramePr>
            <a:graphicFrameLocks noChangeAspect="1"/>
          </p:cNvGraphicFramePr>
          <p:nvPr/>
        </p:nvGraphicFramePr>
        <p:xfrm>
          <a:off x="2700338" y="1196975"/>
          <a:ext cx="32988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0" name="Equation" r:id="rId9" imgW="1815312" imgH="317362" progId="Equation.DSMT4">
                  <p:embed/>
                </p:oleObj>
              </mc:Choice>
              <mc:Fallback>
                <p:oleObj name="Equation" r:id="rId9" imgW="1815312" imgH="317362" progId="Equation.DSMT4">
                  <p:embed/>
                  <p:pic>
                    <p:nvPicPr>
                      <p:cNvPr id="0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196975"/>
                        <a:ext cx="329882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0" name="Objeto 7"/>
          <p:cNvGraphicFramePr>
            <a:graphicFrameLocks noChangeAspect="1"/>
          </p:cNvGraphicFramePr>
          <p:nvPr/>
        </p:nvGraphicFramePr>
        <p:xfrm>
          <a:off x="1566863" y="1984375"/>
          <a:ext cx="19605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1" name="Equation" r:id="rId11" imgW="1168400" imgH="279400" progId="Equation.DSMT4">
                  <p:embed/>
                </p:oleObj>
              </mc:Choice>
              <mc:Fallback>
                <p:oleObj name="Equation" r:id="rId11" imgW="1168400" imgH="279400" progId="Equation.DSMT4">
                  <p:embed/>
                  <p:pic>
                    <p:nvPicPr>
                      <p:cNvPr id="0" name="Objeto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863" y="1984375"/>
                        <a:ext cx="1960562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1" name="CaixaDeTexto 9"/>
          <p:cNvSpPr txBox="1">
            <a:spLocks noChangeArrowheads="1"/>
          </p:cNvSpPr>
          <p:nvPr/>
        </p:nvSpPr>
        <p:spPr bwMode="auto">
          <a:xfrm>
            <a:off x="1042988" y="1946275"/>
            <a:ext cx="46085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2000"/>
              <a:t>Se                                    é impar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2895600" y="228600"/>
            <a:ext cx="22621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2800" b="1"/>
              <a:t>Continuidade</a:t>
            </a:r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381000" y="838200"/>
            <a:ext cx="5064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b="1"/>
              <a:t>Definição</a:t>
            </a:r>
            <a:r>
              <a:rPr lang="pt-BR"/>
              <a:t> – Continuidade em um Ponto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17525" y="1412875"/>
            <a:ext cx="7759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i="1"/>
              <a:t>Ponto interior</a:t>
            </a:r>
            <a:r>
              <a:rPr lang="pt-BR"/>
              <a:t>: Uma função y = </a:t>
            </a:r>
            <a:r>
              <a:rPr lang="pt-BR" i="1"/>
              <a:t>f(x)</a:t>
            </a:r>
            <a:r>
              <a:rPr lang="pt-BR"/>
              <a:t> é </a:t>
            </a:r>
            <a:r>
              <a:rPr lang="pt-BR" b="1"/>
              <a:t>contínua em um ponto</a:t>
            </a:r>
          </a:p>
          <a:p>
            <a:pPr eaLnBrk="1" hangingPunct="1"/>
            <a:r>
              <a:rPr lang="pt-BR" b="1"/>
              <a:t>interior </a:t>
            </a:r>
            <a:r>
              <a:rPr lang="pt-BR" b="1" i="1"/>
              <a:t>c</a:t>
            </a:r>
            <a:r>
              <a:rPr lang="pt-BR" b="1"/>
              <a:t> </a:t>
            </a:r>
            <a:r>
              <a:rPr lang="pt-BR"/>
              <a:t>de seu domínio quando:</a:t>
            </a:r>
          </a:p>
        </p:txBody>
      </p:sp>
      <p:graphicFrame>
        <p:nvGraphicFramePr>
          <p:cNvPr id="19461" name="Object 5"/>
          <p:cNvGraphicFramePr>
            <a:graphicFrameLocks noChangeAspect="1"/>
          </p:cNvGraphicFramePr>
          <p:nvPr/>
        </p:nvGraphicFramePr>
        <p:xfrm>
          <a:off x="2209800" y="2286000"/>
          <a:ext cx="32766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0" name="Equation" r:id="rId3" imgW="1117115" imgH="317362" progId="Equation.DSMT4">
                  <p:embed/>
                </p:oleObj>
              </mc:Choice>
              <mc:Fallback>
                <p:oleObj name="Equation" r:id="rId3" imgW="1117115" imgH="317362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86000"/>
                        <a:ext cx="32766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609600" y="3352800"/>
            <a:ext cx="80121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i="1"/>
              <a:t>Extremidades</a:t>
            </a:r>
            <a:r>
              <a:rPr lang="pt-BR"/>
              <a:t>: Uma função y = </a:t>
            </a:r>
            <a:r>
              <a:rPr lang="pt-BR" i="1"/>
              <a:t>f(x)</a:t>
            </a:r>
            <a:r>
              <a:rPr lang="pt-BR"/>
              <a:t> </a:t>
            </a:r>
            <a:r>
              <a:rPr lang="pt-BR" b="1"/>
              <a:t>é contínua na extremidade</a:t>
            </a:r>
          </a:p>
          <a:p>
            <a:pPr eaLnBrk="1" hangingPunct="1"/>
            <a:r>
              <a:rPr lang="pt-BR" b="1"/>
              <a:t>esquerda </a:t>
            </a:r>
            <a:r>
              <a:rPr lang="pt-BR" b="1" i="1"/>
              <a:t>a</a:t>
            </a:r>
            <a:r>
              <a:rPr lang="pt-BR"/>
              <a:t> ou é </a:t>
            </a:r>
            <a:r>
              <a:rPr lang="pt-BR" b="1"/>
              <a:t>contínua na extremidade direita </a:t>
            </a:r>
            <a:r>
              <a:rPr lang="pt-BR" b="1" i="1"/>
              <a:t>b</a:t>
            </a:r>
            <a:r>
              <a:rPr lang="pt-BR"/>
              <a:t> de seu </a:t>
            </a:r>
          </a:p>
          <a:p>
            <a:pPr eaLnBrk="1" hangingPunct="1"/>
            <a:r>
              <a:rPr lang="pt-BR"/>
              <a:t>domínio quando:</a:t>
            </a:r>
          </a:p>
        </p:txBody>
      </p:sp>
      <p:graphicFrame>
        <p:nvGraphicFramePr>
          <p:cNvPr id="19463" name="Object 7"/>
          <p:cNvGraphicFramePr>
            <a:graphicFrameLocks noChangeAspect="1"/>
          </p:cNvGraphicFramePr>
          <p:nvPr/>
        </p:nvGraphicFramePr>
        <p:xfrm>
          <a:off x="685800" y="4800600"/>
          <a:ext cx="281940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1" name="Equation" r:id="rId5" imgW="1104900" imgH="330200" progId="Equation.DSMT4">
                  <p:embed/>
                </p:oleObj>
              </mc:Choice>
              <mc:Fallback>
                <p:oleObj name="Equation" r:id="rId5" imgW="1104900" imgH="330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800600"/>
                        <a:ext cx="281940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3505200" y="48768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ou</a:t>
            </a:r>
          </a:p>
        </p:txBody>
      </p:sp>
      <p:graphicFrame>
        <p:nvGraphicFramePr>
          <p:cNvPr id="19465" name="Object 9"/>
          <p:cNvGraphicFramePr>
            <a:graphicFrameLocks noChangeAspect="1"/>
          </p:cNvGraphicFramePr>
          <p:nvPr/>
        </p:nvGraphicFramePr>
        <p:xfrm>
          <a:off x="4038600" y="4800600"/>
          <a:ext cx="26670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2" name="Equation" r:id="rId7" imgW="1104900" imgH="330200" progId="Equation.DSMT4">
                  <p:embed/>
                </p:oleObj>
              </mc:Choice>
              <mc:Fallback>
                <p:oleObj name="Equation" r:id="rId7" imgW="1104900" imgH="330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4800600"/>
                        <a:ext cx="2667000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6" name="Text Box 10"/>
          <p:cNvSpPr txBox="1">
            <a:spLocks noChangeArrowheads="1"/>
          </p:cNvSpPr>
          <p:nvPr/>
        </p:nvSpPr>
        <p:spPr bwMode="auto">
          <a:xfrm>
            <a:off x="6705600" y="4876800"/>
            <a:ext cx="2160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respectivamente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52400" y="228600"/>
            <a:ext cx="50784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Uma Função Contínua em seu Domínio</a:t>
            </a: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457200" y="762000"/>
            <a:ext cx="1385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A função </a:t>
            </a:r>
          </a:p>
        </p:txBody>
      </p:sp>
      <p:graphicFrame>
        <p:nvGraphicFramePr>
          <p:cNvPr id="20484" name="Object 4"/>
          <p:cNvGraphicFramePr>
            <a:graphicFrameLocks noChangeAspect="1"/>
          </p:cNvGraphicFramePr>
          <p:nvPr/>
        </p:nvGraphicFramePr>
        <p:xfrm>
          <a:off x="1676400" y="685800"/>
          <a:ext cx="16002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1" name="Equation" r:id="rId3" imgW="964781" imgH="266584" progId="Equation.DSMT4">
                  <p:embed/>
                </p:oleObj>
              </mc:Choice>
              <mc:Fallback>
                <p:oleObj name="Equation" r:id="rId3" imgW="964781" imgH="266584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685800"/>
                        <a:ext cx="160020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3200400" y="762000"/>
            <a:ext cx="587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é contínua em todos os pontos de seu domínio,</a:t>
            </a:r>
          </a:p>
        </p:txBody>
      </p:sp>
      <p:graphicFrame>
        <p:nvGraphicFramePr>
          <p:cNvPr id="20486" name="Object 6"/>
          <p:cNvGraphicFramePr>
            <a:graphicFrameLocks noChangeAspect="1"/>
          </p:cNvGraphicFramePr>
          <p:nvPr/>
        </p:nvGraphicFramePr>
        <p:xfrm>
          <a:off x="533400" y="1295400"/>
          <a:ext cx="83820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2" name="Equation" r:id="rId5" imgW="418918" imgH="215806" progId="Equation.DSMT4">
                  <p:embed/>
                </p:oleObj>
              </mc:Choice>
              <mc:Fallback>
                <p:oleObj name="Equation" r:id="rId5" imgW="418918" imgH="215806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95400"/>
                        <a:ext cx="838200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1295400" y="1295400"/>
            <a:ext cx="7289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, inclusive em x = -2, quando </a:t>
            </a:r>
            <a:r>
              <a:rPr lang="pt-BR" i="1"/>
              <a:t>f</a:t>
            </a:r>
            <a:r>
              <a:rPr lang="pt-BR"/>
              <a:t> é contínua à direita, e x = 2</a:t>
            </a:r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457200" y="1752600"/>
            <a:ext cx="4022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quando</a:t>
            </a:r>
            <a:r>
              <a:rPr lang="pt-BR" i="1"/>
              <a:t> f</a:t>
            </a:r>
            <a:r>
              <a:rPr lang="pt-BR"/>
              <a:t> é contínua à esquerda.</a:t>
            </a:r>
          </a:p>
        </p:txBody>
      </p:sp>
      <p:sp>
        <p:nvSpPr>
          <p:cNvPr id="20489" name="Text Box 3"/>
          <p:cNvSpPr txBox="1">
            <a:spLocks noChangeArrowheads="1"/>
          </p:cNvSpPr>
          <p:nvPr/>
        </p:nvSpPr>
        <p:spPr bwMode="auto">
          <a:xfrm>
            <a:off x="346075" y="2392363"/>
            <a:ext cx="85725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Uma função </a:t>
            </a:r>
            <a:r>
              <a:rPr lang="pt-BR" i="1"/>
              <a:t>f(x)</a:t>
            </a:r>
            <a:r>
              <a:rPr lang="pt-BR"/>
              <a:t> será contínua em x = c se e somente se ela obedecer</a:t>
            </a:r>
          </a:p>
          <a:p>
            <a:pPr eaLnBrk="1" hangingPunct="1"/>
            <a:r>
              <a:rPr lang="pt-BR"/>
              <a:t>às três condições seguintes:</a:t>
            </a:r>
          </a:p>
        </p:txBody>
      </p:sp>
      <p:sp>
        <p:nvSpPr>
          <p:cNvPr id="20490" name="Text Box 4"/>
          <p:cNvSpPr txBox="1">
            <a:spLocks noChangeArrowheads="1"/>
          </p:cNvSpPr>
          <p:nvPr/>
        </p:nvSpPr>
        <p:spPr bwMode="auto">
          <a:xfrm>
            <a:off x="381000" y="3200400"/>
            <a:ext cx="7323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b="1"/>
              <a:t>1.</a:t>
            </a:r>
            <a:r>
              <a:rPr lang="pt-BR"/>
              <a:t> </a:t>
            </a:r>
            <a:r>
              <a:rPr lang="pt-BR" i="1"/>
              <a:t>f(c)</a:t>
            </a:r>
            <a:r>
              <a:rPr lang="pt-BR"/>
              <a:t> existe                                    (</a:t>
            </a:r>
            <a:r>
              <a:rPr lang="pt-BR" i="1"/>
              <a:t>c</a:t>
            </a:r>
            <a:r>
              <a:rPr lang="pt-BR"/>
              <a:t> está no domínio de </a:t>
            </a:r>
            <a:r>
              <a:rPr lang="pt-BR" i="1"/>
              <a:t>f</a:t>
            </a:r>
            <a:r>
              <a:rPr lang="pt-BR"/>
              <a:t>)</a:t>
            </a:r>
          </a:p>
        </p:txBody>
      </p:sp>
      <p:sp>
        <p:nvSpPr>
          <p:cNvPr id="20491" name="Text Box 5"/>
          <p:cNvSpPr txBox="1">
            <a:spLocks noChangeArrowheads="1"/>
          </p:cNvSpPr>
          <p:nvPr/>
        </p:nvSpPr>
        <p:spPr bwMode="auto">
          <a:xfrm>
            <a:off x="381000" y="4038600"/>
            <a:ext cx="8220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b="1"/>
              <a:t>2.</a:t>
            </a:r>
            <a:r>
              <a:rPr lang="pt-BR"/>
              <a:t>                           existe             (f tem um limite quando             )</a:t>
            </a:r>
          </a:p>
        </p:txBody>
      </p:sp>
      <p:graphicFrame>
        <p:nvGraphicFramePr>
          <p:cNvPr id="20492" name="Object 6"/>
          <p:cNvGraphicFramePr>
            <a:graphicFrameLocks noChangeAspect="1"/>
          </p:cNvGraphicFramePr>
          <p:nvPr/>
        </p:nvGraphicFramePr>
        <p:xfrm>
          <a:off x="838200" y="3962400"/>
          <a:ext cx="17526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3" name="Equation" r:id="rId7" imgW="761669" imgH="228501" progId="Equation.DSMT4">
                  <p:embed/>
                </p:oleObj>
              </mc:Choice>
              <mc:Fallback>
                <p:oleObj name="Equation" r:id="rId7" imgW="761669" imgH="228501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962400"/>
                        <a:ext cx="1752600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3" name="Object 7"/>
          <p:cNvGraphicFramePr>
            <a:graphicFrameLocks noChangeAspect="1"/>
          </p:cNvGraphicFramePr>
          <p:nvPr/>
        </p:nvGraphicFramePr>
        <p:xfrm>
          <a:off x="7467600" y="4191000"/>
          <a:ext cx="83820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4" name="Equation" r:id="rId9" imgW="406224" imgH="139639" progId="Equation.DSMT4">
                  <p:embed/>
                </p:oleObj>
              </mc:Choice>
              <mc:Fallback>
                <p:oleObj name="Equation" r:id="rId9" imgW="406224" imgH="139639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191000"/>
                        <a:ext cx="838200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4" name="Text Box 8"/>
          <p:cNvSpPr txBox="1">
            <a:spLocks noChangeArrowheads="1"/>
          </p:cNvSpPr>
          <p:nvPr/>
        </p:nvSpPr>
        <p:spPr bwMode="auto">
          <a:xfrm>
            <a:off x="393700" y="4992688"/>
            <a:ext cx="836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b="1"/>
              <a:t>3.</a:t>
            </a:r>
            <a:r>
              <a:rPr lang="pt-BR"/>
              <a:t>                                               (o limite é igual ao valor da função)</a:t>
            </a:r>
          </a:p>
        </p:txBody>
      </p:sp>
      <p:graphicFrame>
        <p:nvGraphicFramePr>
          <p:cNvPr id="20495" name="Object 10"/>
          <p:cNvGraphicFramePr>
            <a:graphicFrameLocks noChangeAspect="1"/>
          </p:cNvGraphicFramePr>
          <p:nvPr/>
        </p:nvGraphicFramePr>
        <p:xfrm>
          <a:off x="971550" y="5033963"/>
          <a:ext cx="2819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5" name="Equation" r:id="rId11" imgW="1206500" imgH="228600" progId="Equation.DSMT4">
                  <p:embed/>
                </p:oleObj>
              </mc:Choice>
              <mc:Fallback>
                <p:oleObj name="Equation" r:id="rId11" imgW="1206500" imgH="228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033963"/>
                        <a:ext cx="2819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457200" y="206375"/>
            <a:ext cx="7594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3200" b="1"/>
              <a:t>Teorema </a:t>
            </a:r>
            <a:r>
              <a:rPr lang="pt-BR" sz="3200"/>
              <a:t> – Composta de Funções Contínuas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76295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Se </a:t>
            </a:r>
            <a:r>
              <a:rPr lang="pt-BR" i="1"/>
              <a:t>f</a:t>
            </a:r>
            <a:r>
              <a:rPr lang="pt-BR"/>
              <a:t> é contínua em </a:t>
            </a:r>
            <a:r>
              <a:rPr lang="pt-BR" i="1"/>
              <a:t>c</a:t>
            </a:r>
            <a:r>
              <a:rPr lang="pt-BR"/>
              <a:t> e g é contínua em</a:t>
            </a:r>
            <a:r>
              <a:rPr lang="pt-BR" i="1"/>
              <a:t> f</a:t>
            </a:r>
            <a:r>
              <a:rPr lang="pt-BR"/>
              <a:t>(</a:t>
            </a:r>
            <a:r>
              <a:rPr lang="pt-BR" i="1"/>
              <a:t>c</a:t>
            </a:r>
            <a:r>
              <a:rPr lang="pt-BR"/>
              <a:t>), então a composta</a:t>
            </a:r>
          </a:p>
          <a:p>
            <a:pPr eaLnBrk="1" hangingPunct="1"/>
            <a:endParaRPr lang="pt-BR"/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396875" y="1787525"/>
          <a:ext cx="7620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6" name="Equation" r:id="rId3" imgW="355292" imgH="203024" progId="Equation.DSMT4">
                  <p:embed/>
                </p:oleObj>
              </mc:Choice>
              <mc:Fallback>
                <p:oleObj name="Equation" r:id="rId3" imgW="355292" imgH="203024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1787525"/>
                        <a:ext cx="7620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1158875" y="1787525"/>
            <a:ext cx="2178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é contínua em c.</a:t>
            </a:r>
          </a:p>
        </p:txBody>
      </p:sp>
      <p:pic>
        <p:nvPicPr>
          <p:cNvPr id="22534" name="Picture 6" descr="C:\Documents and Settings\luiz\Meus documentos\Companion\Thomas\Transparências\PROBLEMA\f1xx53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2930525"/>
            <a:ext cx="8001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85788" y="985838"/>
            <a:ext cx="8558212" cy="587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000" dirty="0" err="1" smtClean="0"/>
              <a:t>Onde</a:t>
            </a:r>
            <a:r>
              <a:rPr lang="en-US" sz="3000" dirty="0" smtClean="0"/>
              <a:t> </a:t>
            </a:r>
            <a:r>
              <a:rPr lang="en-US" sz="3000" dirty="0" err="1" smtClean="0"/>
              <a:t>cada</a:t>
            </a:r>
            <a:r>
              <a:rPr lang="en-US" sz="3000" dirty="0" smtClean="0"/>
              <a:t> </a:t>
            </a:r>
            <a:r>
              <a:rPr lang="en-US" sz="3000" dirty="0" err="1" smtClean="0"/>
              <a:t>uma</a:t>
            </a:r>
            <a:r>
              <a:rPr lang="en-US" sz="3000" dirty="0" smtClean="0"/>
              <a:t> das </a:t>
            </a:r>
            <a:r>
              <a:rPr lang="en-US" sz="3000" dirty="0" err="1" smtClean="0"/>
              <a:t>seguintes</a:t>
            </a:r>
            <a:r>
              <a:rPr lang="en-US" sz="3000" dirty="0" smtClean="0"/>
              <a:t> </a:t>
            </a:r>
            <a:r>
              <a:rPr lang="en-US" sz="3000" dirty="0" err="1" smtClean="0"/>
              <a:t>funções</a:t>
            </a:r>
            <a:r>
              <a:rPr lang="en-US" sz="3000" dirty="0" smtClean="0"/>
              <a:t> é </a:t>
            </a:r>
            <a:r>
              <a:rPr lang="en-US" sz="3000" dirty="0" err="1" smtClean="0"/>
              <a:t>descontínua</a:t>
            </a:r>
            <a:r>
              <a:rPr lang="en-US" sz="3000" dirty="0" smtClean="0"/>
              <a:t>?</a:t>
            </a:r>
          </a:p>
          <a:p>
            <a:pPr marL="0" indent="0">
              <a:buFont typeface="Wingdings" pitchFamily="2" charset="2"/>
              <a:buNone/>
            </a:pPr>
            <a:endParaRPr lang="en-US" dirty="0" smtClean="0"/>
          </a:p>
        </p:txBody>
      </p:sp>
      <p:sp>
        <p:nvSpPr>
          <p:cNvPr id="3" name="Text Box 16"/>
          <p:cNvSpPr txBox="1">
            <a:spLocks noChangeArrowheads="1"/>
          </p:cNvSpPr>
          <p:nvPr/>
        </p:nvSpPr>
        <p:spPr bwMode="auto">
          <a:xfrm>
            <a:off x="5867400" y="3810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>
                <a:solidFill>
                  <a:srgbClr val="CC0000"/>
                </a:solidFill>
              </a:rPr>
              <a:t>Exemplo 2</a:t>
            </a:r>
          </a:p>
        </p:txBody>
      </p:sp>
      <p:sp>
        <p:nvSpPr>
          <p:cNvPr id="4" name="Text Box 17"/>
          <p:cNvSpPr txBox="1">
            <a:spLocks noChangeArrowheads="1"/>
          </p:cNvSpPr>
          <p:nvPr/>
        </p:nvSpPr>
        <p:spPr bwMode="auto">
          <a:xfrm>
            <a:off x="609600" y="304800"/>
            <a:ext cx="66294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sz="2400" b="1">
                <a:solidFill>
                  <a:srgbClr val="CC0000"/>
                </a:solidFill>
              </a:rPr>
              <a:t>CONTINUIDADE</a:t>
            </a:r>
          </a:p>
        </p:txBody>
      </p:sp>
      <p:pic>
        <p:nvPicPr>
          <p:cNvPr id="5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9800"/>
            <a:ext cx="75438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762000" y="2133600"/>
            <a:ext cx="7696200" cy="2971800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82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36613"/>
            <a:ext cx="4924425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to 1"/>
          <p:cNvGraphicFramePr>
            <a:graphicFrameLocks noChangeAspect="1"/>
          </p:cNvGraphicFramePr>
          <p:nvPr/>
        </p:nvGraphicFramePr>
        <p:xfrm>
          <a:off x="5688013" y="2651125"/>
          <a:ext cx="3151187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9" name="Equation" r:id="rId4" imgW="1168400" imgH="800100" progId="Equation.DSMT4">
                  <p:embed/>
                </p:oleObj>
              </mc:Choice>
              <mc:Fallback>
                <p:oleObj name="Equation" r:id="rId4" imgW="1168400" imgH="800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8013" y="2651125"/>
                        <a:ext cx="3151187" cy="215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724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433388" y="985838"/>
            <a:ext cx="8558212" cy="587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3600"/>
              <a:t>A Figura mostra os gráficos das funções. 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/>
              <a:t>Em cada caso o gráfico não pode ser feito sem levantar a caneta do papel, pois um buraco, uma quebra ou salto ocorrem no gráfico.</a:t>
            </a:r>
          </a:p>
        </p:txBody>
      </p:sp>
      <p:sp>
        <p:nvSpPr>
          <p:cNvPr id="3" name="Text Box 14"/>
          <p:cNvSpPr txBox="1">
            <a:spLocks noChangeArrowheads="1"/>
          </p:cNvSpPr>
          <p:nvPr/>
        </p:nvSpPr>
        <p:spPr bwMode="auto">
          <a:xfrm>
            <a:off x="609600" y="304800"/>
            <a:ext cx="66294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sz="2400" b="1">
                <a:solidFill>
                  <a:srgbClr val="CC0000"/>
                </a:solidFill>
              </a:rPr>
              <a:t>CONTINUIDADE</a:t>
            </a:r>
          </a:p>
        </p:txBody>
      </p:sp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6013"/>
            <a:ext cx="8382000" cy="221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304800" y="3581400"/>
            <a:ext cx="8534400" cy="2362200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858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71500" y="971550"/>
            <a:ext cx="8572500" cy="50482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mtClean="0"/>
              <a:t>Os seguintes tipos de funções são contínuas para todo o número de seus domínios:</a:t>
            </a:r>
            <a:endParaRPr lang="en-US" sz="4000" smtClean="0"/>
          </a:p>
          <a:p>
            <a:pPr lvl="1"/>
            <a:r>
              <a:rPr lang="en-US" smtClean="0"/>
              <a:t>Polinômio</a:t>
            </a:r>
          </a:p>
          <a:p>
            <a:pPr lvl="1"/>
            <a:r>
              <a:rPr lang="en-US" smtClean="0"/>
              <a:t>Funções racionais</a:t>
            </a:r>
          </a:p>
          <a:p>
            <a:pPr lvl="1"/>
            <a:r>
              <a:rPr lang="en-US" smtClean="0"/>
              <a:t>Funções raízes</a:t>
            </a:r>
          </a:p>
          <a:p>
            <a:pPr lvl="1"/>
            <a:r>
              <a:rPr lang="en-US" smtClean="0"/>
              <a:t>Funções trigonométricas</a:t>
            </a:r>
          </a:p>
          <a:p>
            <a:pPr lvl="1"/>
            <a:r>
              <a:rPr lang="en-US" smtClean="0"/>
              <a:t>Funções trigonométricas inversas</a:t>
            </a:r>
          </a:p>
          <a:p>
            <a:pPr lvl="1"/>
            <a:r>
              <a:rPr lang="en-US" smtClean="0"/>
              <a:t>Funções exponenciais</a:t>
            </a:r>
          </a:p>
          <a:p>
            <a:pPr lvl="1"/>
            <a:r>
              <a:rPr lang="en-US" smtClean="0"/>
              <a:t>Funções logarítmicas</a:t>
            </a: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09600" y="304800"/>
            <a:ext cx="66294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sz="2400" b="1" dirty="0">
                <a:solidFill>
                  <a:srgbClr val="CC0000"/>
                </a:solidFill>
              </a:rPr>
              <a:t>CONTINUIDADE</a:t>
            </a:r>
          </a:p>
        </p:txBody>
      </p:sp>
    </p:spTree>
    <p:extLst>
      <p:ext uri="{BB962C8B-B14F-4D97-AF65-F5344CB8AC3E}">
        <p14:creationId xmlns:p14="http://schemas.microsoft.com/office/powerpoint/2010/main" val="238728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81000" y="1295400"/>
            <a:ext cx="8610600" cy="5105400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4000" dirty="0" err="1" smtClean="0"/>
              <a:t>Onde</a:t>
            </a:r>
            <a:r>
              <a:rPr lang="en-US" sz="4000" dirty="0" smtClean="0"/>
              <a:t> a </a:t>
            </a:r>
            <a:r>
              <a:rPr lang="en-US" sz="4000" dirty="0" err="1" smtClean="0"/>
              <a:t>função</a:t>
            </a:r>
            <a:r>
              <a:rPr lang="en-US" sz="4000" dirty="0" smtClean="0"/>
              <a:t>                      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4000" dirty="0" smtClean="0"/>
              <a:t>	é </a:t>
            </a:r>
            <a:r>
              <a:rPr lang="en-US" sz="4000" dirty="0" err="1" smtClean="0"/>
              <a:t>contínua</a:t>
            </a:r>
            <a:r>
              <a:rPr lang="en-US" sz="4000" dirty="0" smtClean="0"/>
              <a:t>?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sz="1000" dirty="0" smtClean="0"/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err="1" smtClean="0"/>
              <a:t>Sabemos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a </a:t>
            </a:r>
            <a:r>
              <a:rPr lang="en-US" dirty="0" err="1" smtClean="0"/>
              <a:t>função</a:t>
            </a:r>
            <a:r>
              <a:rPr lang="en-US" dirty="0" smtClean="0"/>
              <a:t> </a:t>
            </a:r>
            <a:r>
              <a:rPr lang="en-US" i="1" dirty="0" smtClean="0"/>
              <a:t>y =</a:t>
            </a:r>
            <a:r>
              <a:rPr lang="en-US" dirty="0" smtClean="0"/>
              <a:t> </a:t>
            </a:r>
            <a:r>
              <a:rPr lang="en-US" dirty="0" err="1" smtClean="0"/>
              <a:t>ln</a:t>
            </a:r>
            <a:r>
              <a:rPr lang="en-US" dirty="0" smtClean="0"/>
              <a:t> </a:t>
            </a:r>
            <a:r>
              <a:rPr lang="en-US" i="1" dirty="0" smtClean="0"/>
              <a:t>x </a:t>
            </a:r>
            <a:r>
              <a:rPr lang="en-US" dirty="0" smtClean="0"/>
              <a:t>é </a:t>
            </a:r>
            <a:r>
              <a:rPr lang="en-US" dirty="0" err="1" smtClean="0"/>
              <a:t>contínua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i="1" dirty="0" smtClean="0"/>
              <a:t>x</a:t>
            </a:r>
            <a:r>
              <a:rPr lang="en-US" dirty="0" smtClean="0"/>
              <a:t> &gt; 0 e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i="1" dirty="0" smtClean="0"/>
              <a:t>y</a:t>
            </a:r>
            <a:r>
              <a:rPr lang="en-US" dirty="0" smtClean="0"/>
              <a:t> = tg</a:t>
            </a:r>
            <a:r>
              <a:rPr lang="en-US" baseline="30000" dirty="0" smtClean="0"/>
              <a:t>-1</a:t>
            </a:r>
            <a:r>
              <a:rPr lang="en-US" i="1" dirty="0" smtClean="0"/>
              <a:t>x</a:t>
            </a:r>
            <a:r>
              <a:rPr lang="en-US" dirty="0" smtClean="0"/>
              <a:t> é </a:t>
            </a:r>
            <a:r>
              <a:rPr lang="en-US" dirty="0" err="1" smtClean="0"/>
              <a:t>contínua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R    .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err="1" smtClean="0"/>
              <a:t>Assim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i="1" dirty="0" smtClean="0"/>
              <a:t>y</a:t>
            </a:r>
            <a:r>
              <a:rPr lang="en-US" dirty="0" smtClean="0"/>
              <a:t> = </a:t>
            </a:r>
            <a:r>
              <a:rPr lang="en-US" dirty="0" err="1" smtClean="0"/>
              <a:t>ln</a:t>
            </a:r>
            <a:r>
              <a:rPr lang="en-US" dirty="0" smtClean="0"/>
              <a:t> </a:t>
            </a:r>
            <a:r>
              <a:rPr lang="en-US" i="1" dirty="0" smtClean="0"/>
              <a:t>x</a:t>
            </a:r>
            <a:r>
              <a:rPr lang="en-US" dirty="0" smtClean="0"/>
              <a:t> + tan</a:t>
            </a:r>
            <a:r>
              <a:rPr lang="en-US" baseline="30000" dirty="0" smtClean="0"/>
              <a:t>-1</a:t>
            </a:r>
            <a:r>
              <a:rPr lang="en-US" i="1" dirty="0" smtClean="0"/>
              <a:t>x </a:t>
            </a:r>
            <a:r>
              <a:rPr lang="en-US" dirty="0" smtClean="0"/>
              <a:t>é </a:t>
            </a:r>
            <a:r>
              <a:rPr lang="en-US" dirty="0" err="1" smtClean="0"/>
              <a:t>contínua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        . 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O </a:t>
            </a:r>
            <a:r>
              <a:rPr lang="en-US" dirty="0" err="1" smtClean="0"/>
              <a:t>denominador</a:t>
            </a:r>
            <a:r>
              <a:rPr lang="en-US" dirty="0" smtClean="0"/>
              <a:t>, </a:t>
            </a:r>
            <a:r>
              <a:rPr lang="en-US" i="1" dirty="0" smtClean="0"/>
              <a:t>y</a:t>
            </a:r>
            <a:r>
              <a:rPr lang="en-US" dirty="0" smtClean="0"/>
              <a:t> = </a:t>
            </a:r>
            <a:r>
              <a:rPr lang="en-US" i="1" dirty="0" smtClean="0"/>
              <a:t>x</a:t>
            </a:r>
            <a:r>
              <a:rPr lang="en-US" baseline="30000" dirty="0" smtClean="0"/>
              <a:t>2  </a:t>
            </a:r>
            <a:r>
              <a:rPr lang="en-US" dirty="0" smtClean="0"/>
              <a:t>- 1, é um </a:t>
            </a:r>
            <a:r>
              <a:rPr lang="en-US" dirty="0" err="1" smtClean="0"/>
              <a:t>polinômio</a:t>
            </a:r>
            <a:r>
              <a:rPr lang="en-US" dirty="0" smtClean="0"/>
              <a:t>, </a:t>
            </a:r>
            <a:r>
              <a:rPr lang="en-US" dirty="0" err="1" smtClean="0"/>
              <a:t>portanto</a:t>
            </a:r>
            <a:r>
              <a:rPr lang="en-US" dirty="0" smtClean="0"/>
              <a:t> é </a:t>
            </a:r>
            <a:r>
              <a:rPr lang="en-US" dirty="0" err="1" smtClean="0"/>
              <a:t>contínuo</a:t>
            </a:r>
            <a:r>
              <a:rPr lang="en-US" dirty="0" smtClean="0"/>
              <a:t> </a:t>
            </a:r>
            <a:r>
              <a:rPr lang="en-US" dirty="0" err="1" smtClean="0"/>
              <a:t>sempre</a:t>
            </a:r>
            <a:r>
              <a:rPr lang="en-US" dirty="0" smtClean="0"/>
              <a:t>.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err="1" smtClean="0"/>
              <a:t>Assim</a:t>
            </a:r>
            <a:r>
              <a:rPr lang="en-US" dirty="0" smtClean="0"/>
              <a:t>, </a:t>
            </a:r>
            <a:r>
              <a:rPr lang="en-US" i="1" dirty="0" smtClean="0"/>
              <a:t>f </a:t>
            </a:r>
            <a:r>
              <a:rPr lang="en-US" dirty="0" smtClean="0"/>
              <a:t>é </a:t>
            </a:r>
            <a:r>
              <a:rPr lang="en-US" dirty="0" err="1" smtClean="0"/>
              <a:t>contínua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números</a:t>
            </a:r>
            <a:r>
              <a:rPr lang="en-US" dirty="0" smtClean="0"/>
              <a:t> </a:t>
            </a:r>
            <a:r>
              <a:rPr lang="en-US" dirty="0" err="1" smtClean="0"/>
              <a:t>positivos</a:t>
            </a:r>
            <a:r>
              <a:rPr lang="en-US" dirty="0" smtClean="0"/>
              <a:t> </a:t>
            </a:r>
            <a:r>
              <a:rPr lang="en-US" i="1" dirty="0" smtClean="0"/>
              <a:t>x</a:t>
            </a:r>
            <a:r>
              <a:rPr lang="en-US" dirty="0" smtClean="0"/>
              <a:t>, </a:t>
            </a:r>
            <a:r>
              <a:rPr lang="en-US" dirty="0" err="1" smtClean="0"/>
              <a:t>exceto</a:t>
            </a:r>
            <a:r>
              <a:rPr lang="en-US" dirty="0" smtClean="0"/>
              <a:t> </a:t>
            </a:r>
            <a:r>
              <a:rPr lang="en-US" dirty="0" err="1" smtClean="0"/>
              <a:t>onde</a:t>
            </a:r>
            <a:r>
              <a:rPr lang="en-US" dirty="0" smtClean="0"/>
              <a:t> </a:t>
            </a:r>
            <a:r>
              <a:rPr lang="en-US" i="1" dirty="0" smtClean="0"/>
              <a:t>x</a:t>
            </a:r>
            <a:r>
              <a:rPr lang="en-US" baseline="30000" dirty="0" smtClean="0"/>
              <a:t>2 </a:t>
            </a:r>
            <a:r>
              <a:rPr lang="en-US" dirty="0" smtClean="0"/>
              <a:t>- 1 = 0.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600" dirty="0" smtClean="0"/>
              <a:t>Logo, </a:t>
            </a:r>
            <a:r>
              <a:rPr lang="en-US" sz="2600" i="1" dirty="0" smtClean="0"/>
              <a:t>f </a:t>
            </a:r>
            <a:r>
              <a:rPr lang="en-US" sz="2600" dirty="0" smtClean="0"/>
              <a:t>é </a:t>
            </a:r>
            <a:r>
              <a:rPr lang="en-US" sz="2600" dirty="0" err="1" smtClean="0"/>
              <a:t>contínua</a:t>
            </a:r>
            <a:r>
              <a:rPr lang="en-US" sz="2600" dirty="0" smtClean="0"/>
              <a:t> </a:t>
            </a:r>
            <a:r>
              <a:rPr lang="en-US" sz="2600" dirty="0" err="1" smtClean="0"/>
              <a:t>nos</a:t>
            </a:r>
            <a:r>
              <a:rPr lang="en-US" sz="2600" dirty="0" smtClean="0"/>
              <a:t> </a:t>
            </a:r>
            <a:r>
              <a:rPr lang="en-US" sz="2600" dirty="0" err="1" smtClean="0"/>
              <a:t>intervalos</a:t>
            </a:r>
            <a:r>
              <a:rPr lang="en-US" sz="2600" dirty="0" smtClean="0"/>
              <a:t> </a:t>
            </a:r>
            <a:r>
              <a:rPr lang="en-US" sz="2600" dirty="0" err="1" smtClean="0"/>
              <a:t>abertos</a:t>
            </a:r>
            <a:r>
              <a:rPr lang="en-US" sz="2600" dirty="0" smtClean="0"/>
              <a:t> (0, -1) e </a:t>
            </a:r>
            <a:r>
              <a:rPr lang="en-US" sz="2600" dirty="0"/>
              <a:t>(0, -1)</a:t>
            </a:r>
            <a:r>
              <a:rPr lang="en-US" sz="2600" dirty="0" smtClean="0"/>
              <a:t>   </a:t>
            </a:r>
            <a:r>
              <a:rPr lang="en-US" dirty="0" smtClean="0"/>
              <a:t>     .</a:t>
            </a:r>
          </a:p>
        </p:txBody>
      </p:sp>
      <p:graphicFrame>
        <p:nvGraphicFramePr>
          <p:cNvPr id="5" name="Object 24"/>
          <p:cNvGraphicFramePr>
            <a:graphicFrameLocks noChangeAspect="1"/>
          </p:cNvGraphicFramePr>
          <p:nvPr/>
        </p:nvGraphicFramePr>
        <p:xfrm>
          <a:off x="7016750" y="5060950"/>
          <a:ext cx="3683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4" name="Equation" r:id="rId3" imgW="362045" imgH="190590" progId="Equation.DSMT4">
                  <p:embed/>
                </p:oleObj>
              </mc:Choice>
              <mc:Fallback>
                <p:oleObj name="Equation" r:id="rId3" imgW="362045" imgH="19059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750" y="5060950"/>
                        <a:ext cx="368300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867400" y="3810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>
                <a:solidFill>
                  <a:srgbClr val="CC0000"/>
                </a:solidFill>
              </a:rPr>
              <a:t>Exemplo 6</a:t>
            </a: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609600" y="304800"/>
            <a:ext cx="66294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sz="2400" b="1">
                <a:solidFill>
                  <a:srgbClr val="CC0000"/>
                </a:solidFill>
              </a:rPr>
              <a:t>CONTINUIDADE</a:t>
            </a:r>
          </a:p>
        </p:txBody>
      </p:sp>
      <p:pic>
        <p:nvPicPr>
          <p:cNvPr id="9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143000"/>
            <a:ext cx="2209800" cy="99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28"/>
          <p:cNvSpPr>
            <a:spLocks noChangeArrowheads="1"/>
          </p:cNvSpPr>
          <p:nvPr/>
        </p:nvSpPr>
        <p:spPr bwMode="auto">
          <a:xfrm>
            <a:off x="4267200" y="1066800"/>
            <a:ext cx="2362200" cy="1143000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99" y="3429000"/>
            <a:ext cx="697500" cy="3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408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81000" y="971550"/>
            <a:ext cx="8686800" cy="58864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4400" dirty="0" err="1" smtClean="0"/>
              <a:t>Calcule</a:t>
            </a:r>
            <a:r>
              <a:rPr lang="en-US" sz="4400" dirty="0" smtClean="0"/>
              <a:t> </a:t>
            </a:r>
          </a:p>
          <a:p>
            <a:endParaRPr lang="en-US" sz="2000" dirty="0" smtClean="0">
              <a:solidFill>
                <a:srgbClr val="AC4600"/>
              </a:solidFill>
            </a:endParaRPr>
          </a:p>
          <a:p>
            <a:pPr lvl="1"/>
            <a:r>
              <a:rPr lang="en-US" dirty="0" smtClean="0"/>
              <a:t>Uma </a:t>
            </a:r>
            <a:r>
              <a:rPr lang="en-US" dirty="0" err="1" smtClean="0"/>
              <a:t>vez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arcsen</a:t>
            </a:r>
            <a:r>
              <a:rPr lang="en-US" dirty="0" smtClean="0"/>
              <a:t> é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função</a:t>
            </a:r>
            <a:r>
              <a:rPr lang="en-US" dirty="0" smtClean="0"/>
              <a:t> </a:t>
            </a:r>
            <a:r>
              <a:rPr lang="en-US" dirty="0" err="1" smtClean="0"/>
              <a:t>contínua</a:t>
            </a:r>
            <a:r>
              <a:rPr lang="en-US" dirty="0" smtClean="0"/>
              <a:t>,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aplicar</a:t>
            </a:r>
            <a:r>
              <a:rPr lang="en-US" dirty="0" smtClean="0"/>
              <a:t> :</a:t>
            </a: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609600" y="304800"/>
            <a:ext cx="66294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sz="2400" b="1">
                <a:solidFill>
                  <a:srgbClr val="CC0000"/>
                </a:solidFill>
              </a:rPr>
              <a:t>CONTINUIDADE</a:t>
            </a:r>
          </a:p>
        </p:txBody>
      </p:sp>
      <p:pic>
        <p:nvPicPr>
          <p:cNvPr id="5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990600"/>
            <a:ext cx="2224088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3048000" y="914400"/>
            <a:ext cx="2362200" cy="990600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7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"/>
          <a:stretch>
            <a:fillRect/>
          </a:stretch>
        </p:blipFill>
        <p:spPr bwMode="auto">
          <a:xfrm>
            <a:off x="4343400" y="2803525"/>
            <a:ext cx="4495800" cy="322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4267200" y="2743200"/>
            <a:ext cx="4648200" cy="3352800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333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251520" y="696389"/>
            <a:ext cx="8686800" cy="5715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err="1" smtClean="0"/>
              <a:t>Suponha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i="1" dirty="0" smtClean="0"/>
              <a:t>f </a:t>
            </a:r>
            <a:r>
              <a:rPr lang="en-US" dirty="0" err="1" smtClean="0"/>
              <a:t>seja</a:t>
            </a:r>
            <a:r>
              <a:rPr lang="en-US" dirty="0" smtClean="0"/>
              <a:t> </a:t>
            </a:r>
            <a:r>
              <a:rPr lang="en-US" dirty="0" err="1" smtClean="0"/>
              <a:t>contínua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intervalo</a:t>
            </a:r>
            <a:r>
              <a:rPr lang="en-US" dirty="0" smtClean="0"/>
              <a:t> </a:t>
            </a:r>
            <a:r>
              <a:rPr lang="en-US" dirty="0" err="1" smtClean="0"/>
              <a:t>fechado</a:t>
            </a:r>
            <a:r>
              <a:rPr lang="en-US" dirty="0" smtClean="0"/>
              <a:t> [</a:t>
            </a:r>
            <a:r>
              <a:rPr lang="en-US" i="1" dirty="0" smtClean="0"/>
              <a:t>a</a:t>
            </a:r>
            <a:r>
              <a:rPr lang="en-US" dirty="0" smtClean="0"/>
              <a:t>, </a:t>
            </a:r>
            <a:r>
              <a:rPr lang="en-US" i="1" dirty="0" smtClean="0"/>
              <a:t>b</a:t>
            </a:r>
            <a:r>
              <a:rPr lang="en-US" dirty="0" smtClean="0"/>
              <a:t>] e </a:t>
            </a:r>
            <a:r>
              <a:rPr lang="en-US" dirty="0" err="1" smtClean="0"/>
              <a:t>seja</a:t>
            </a:r>
            <a:r>
              <a:rPr lang="en-US" dirty="0" smtClean="0"/>
              <a:t> </a:t>
            </a:r>
            <a:r>
              <a:rPr lang="en-US" i="1" dirty="0" smtClean="0"/>
              <a:t>N </a:t>
            </a:r>
            <a:r>
              <a:rPr lang="en-US" dirty="0" smtClean="0"/>
              <a:t>um 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qualquer</a:t>
            </a:r>
            <a:r>
              <a:rPr lang="en-US" dirty="0" smtClean="0"/>
              <a:t> entre </a:t>
            </a:r>
            <a:r>
              <a:rPr lang="en-US" i="1" dirty="0" smtClean="0"/>
              <a:t>f </a:t>
            </a:r>
            <a:r>
              <a:rPr lang="en-US" dirty="0" smtClean="0"/>
              <a:t>(</a:t>
            </a:r>
            <a:r>
              <a:rPr lang="en-US" i="1" dirty="0" smtClean="0"/>
              <a:t>a</a:t>
            </a:r>
            <a:r>
              <a:rPr lang="en-US" dirty="0" smtClean="0"/>
              <a:t>) e </a:t>
            </a:r>
            <a:r>
              <a:rPr lang="en-US" i="1" dirty="0" smtClean="0"/>
              <a:t>f </a:t>
            </a:r>
            <a:r>
              <a:rPr lang="en-US" dirty="0" smtClean="0"/>
              <a:t>(</a:t>
            </a:r>
            <a:r>
              <a:rPr lang="en-US" i="1" dirty="0" smtClean="0"/>
              <a:t>b</a:t>
            </a:r>
            <a:r>
              <a:rPr lang="en-US" dirty="0" smtClean="0"/>
              <a:t>),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 f(a) ≠ f(b).</a:t>
            </a:r>
          </a:p>
          <a:p>
            <a:pPr>
              <a:buFont typeface="Wingdings" pitchFamily="2" charset="2"/>
              <a:buNone/>
            </a:pPr>
            <a:endParaRPr lang="en-US" sz="1200" dirty="0" smtClean="0"/>
          </a:p>
          <a:p>
            <a:pPr marL="457200" lvl="1" indent="0">
              <a:buFontTx/>
              <a:buNone/>
            </a:pPr>
            <a:r>
              <a:rPr lang="en-US" dirty="0" err="1" smtClean="0"/>
              <a:t>Então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um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i="1" dirty="0" smtClean="0"/>
              <a:t>c </a:t>
            </a:r>
            <a:r>
              <a:rPr lang="en-US" dirty="0" err="1" smtClean="0"/>
              <a:t>em</a:t>
            </a:r>
            <a:r>
              <a:rPr lang="en-US" dirty="0" smtClean="0"/>
              <a:t> (</a:t>
            </a:r>
            <a:r>
              <a:rPr lang="en-US" i="1" dirty="0" smtClean="0"/>
              <a:t>a</a:t>
            </a:r>
            <a:r>
              <a:rPr lang="en-US" dirty="0" smtClean="0"/>
              <a:t>, </a:t>
            </a:r>
            <a:r>
              <a:rPr lang="en-US" i="1" dirty="0" smtClean="0"/>
              <a:t>b</a:t>
            </a:r>
            <a:r>
              <a:rPr lang="en-US" dirty="0" smtClean="0"/>
              <a:t>) </a:t>
            </a:r>
            <a:r>
              <a:rPr lang="en-US" dirty="0" err="1" smtClean="0"/>
              <a:t>tal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i="1" dirty="0" smtClean="0"/>
              <a:t>c</a:t>
            </a:r>
            <a:r>
              <a:rPr lang="en-US" dirty="0" smtClean="0"/>
              <a:t>) = </a:t>
            </a:r>
            <a:r>
              <a:rPr lang="en-US" i="1" dirty="0" smtClean="0"/>
              <a:t>N</a:t>
            </a:r>
            <a:r>
              <a:rPr lang="en-US" dirty="0" smtClean="0"/>
              <a:t>.</a:t>
            </a:r>
          </a:p>
          <a:p>
            <a:r>
              <a:rPr lang="en-US" dirty="0" smtClean="0"/>
              <a:t>O </a:t>
            </a:r>
            <a:r>
              <a:rPr lang="en-US" dirty="0" err="1" smtClean="0"/>
              <a:t>Teorema</a:t>
            </a:r>
            <a:r>
              <a:rPr lang="en-US" dirty="0" smtClean="0"/>
              <a:t> do Valor </a:t>
            </a:r>
            <a:r>
              <a:rPr lang="en-US" dirty="0" err="1" smtClean="0"/>
              <a:t>Intermediário</a:t>
            </a:r>
            <a:r>
              <a:rPr lang="en-US" dirty="0" smtClean="0"/>
              <a:t> </a:t>
            </a:r>
            <a:r>
              <a:rPr lang="en-US" dirty="0" err="1" smtClean="0"/>
              <a:t>afirma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função</a:t>
            </a:r>
            <a:r>
              <a:rPr lang="en-US" dirty="0" smtClean="0"/>
              <a:t> </a:t>
            </a:r>
            <a:r>
              <a:rPr lang="en-US" dirty="0" err="1" smtClean="0"/>
              <a:t>contínua</a:t>
            </a:r>
            <a:r>
              <a:rPr lang="en-US" dirty="0" smtClean="0"/>
              <a:t> assume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intermediários</a:t>
            </a:r>
            <a:r>
              <a:rPr lang="en-US" dirty="0" smtClean="0"/>
              <a:t> entre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da </a:t>
            </a:r>
            <a:r>
              <a:rPr lang="en-US" dirty="0" err="1" smtClean="0"/>
              <a:t>função</a:t>
            </a:r>
            <a:r>
              <a:rPr lang="en-US" dirty="0" smtClean="0"/>
              <a:t> </a:t>
            </a:r>
            <a:r>
              <a:rPr lang="en-US" i="1" dirty="0" smtClean="0"/>
              <a:t>f </a:t>
            </a:r>
            <a:r>
              <a:rPr lang="en-US" dirty="0" smtClean="0"/>
              <a:t>(</a:t>
            </a:r>
            <a:r>
              <a:rPr lang="en-US" i="1" dirty="0" smtClean="0"/>
              <a:t>a</a:t>
            </a:r>
            <a:r>
              <a:rPr lang="en-US" dirty="0" smtClean="0"/>
              <a:t>) e </a:t>
            </a:r>
          </a:p>
          <a:p>
            <a:pPr marL="0" indent="0">
              <a:buFontTx/>
              <a:buNone/>
            </a:pPr>
            <a:r>
              <a:rPr lang="en-US" i="1" dirty="0" smtClean="0"/>
              <a:t>    f </a:t>
            </a:r>
            <a:r>
              <a:rPr lang="en-US" dirty="0" smtClean="0"/>
              <a:t>(</a:t>
            </a:r>
            <a:r>
              <a:rPr lang="en-US" i="1" dirty="0" smtClean="0"/>
              <a:t>b</a:t>
            </a:r>
            <a:r>
              <a:rPr lang="en-US" dirty="0" smtClean="0"/>
              <a:t>).</a:t>
            </a:r>
          </a:p>
          <a:p>
            <a:r>
              <a:rPr lang="en-US" dirty="0" err="1"/>
              <a:t>Mostre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raiz</a:t>
            </a:r>
            <a:r>
              <a:rPr lang="en-US" dirty="0"/>
              <a:t> da </a:t>
            </a:r>
            <a:r>
              <a:rPr lang="en-US" dirty="0" err="1"/>
              <a:t>equação</a:t>
            </a:r>
            <a:r>
              <a:rPr lang="en-US" dirty="0"/>
              <a:t>                          </a:t>
            </a:r>
          </a:p>
          <a:p>
            <a:pPr>
              <a:buFont typeface="Wingdings" pitchFamily="2" charset="2"/>
              <a:buNone/>
            </a:pPr>
            <a:r>
              <a:rPr lang="en-US" dirty="0"/>
              <a:t>					       </a:t>
            </a:r>
            <a:r>
              <a:rPr lang="en-US" dirty="0" smtClean="0"/>
              <a:t>   </a:t>
            </a:r>
            <a:r>
              <a:rPr lang="en-US" dirty="0"/>
              <a:t>entre 1 e 2.</a:t>
            </a:r>
            <a:r>
              <a:rPr lang="en-US" sz="4400" dirty="0"/>
              <a:t> </a:t>
            </a:r>
          </a:p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621416" y="188640"/>
            <a:ext cx="84150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sz="2000" b="1" dirty="0">
                <a:solidFill>
                  <a:srgbClr val="CC0000"/>
                </a:solidFill>
              </a:rPr>
              <a:t>TEOREMA DO VALOR </a:t>
            </a:r>
            <a:r>
              <a:rPr lang="en-US" sz="2000" b="1" dirty="0" smtClean="0">
                <a:solidFill>
                  <a:srgbClr val="CC0000"/>
                </a:solidFill>
              </a:rPr>
              <a:t>INTERMEDIÁRIO (</a:t>
            </a:r>
            <a:r>
              <a:rPr lang="en-US" sz="2000" b="1" dirty="0" err="1" smtClean="0">
                <a:solidFill>
                  <a:srgbClr val="CC0000"/>
                </a:solidFill>
              </a:rPr>
              <a:t>Aplicação</a:t>
            </a:r>
            <a:r>
              <a:rPr lang="en-US" sz="2000" b="1" dirty="0" smtClean="0">
                <a:solidFill>
                  <a:srgbClr val="CC0000"/>
                </a:solidFill>
              </a:rPr>
              <a:t> de </a:t>
            </a:r>
            <a:r>
              <a:rPr lang="en-US" sz="2000" b="1" dirty="0" err="1" smtClean="0">
                <a:solidFill>
                  <a:srgbClr val="CC0000"/>
                </a:solidFill>
              </a:rPr>
              <a:t>continuidade</a:t>
            </a:r>
            <a:r>
              <a:rPr lang="en-US" sz="2000" b="1" dirty="0" smtClean="0">
                <a:solidFill>
                  <a:srgbClr val="CC0000"/>
                </a:solidFill>
              </a:rPr>
              <a:t>)</a:t>
            </a:r>
            <a:endParaRPr lang="en-US" sz="2000" b="1" dirty="0">
              <a:solidFill>
                <a:srgbClr val="CC0000"/>
              </a:solidFill>
            </a:endParaRPr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55" y="5949280"/>
            <a:ext cx="4392000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254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2133600" y="304800"/>
            <a:ext cx="4719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2800" b="1"/>
              <a:t>Limites Envolvendo o Infinito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381000" y="914400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b="1"/>
              <a:t>Definições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2133600" y="990600"/>
            <a:ext cx="1789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Limites com </a:t>
            </a:r>
          </a:p>
        </p:txBody>
      </p:sp>
      <p:graphicFrame>
        <p:nvGraphicFramePr>
          <p:cNvPr id="23557" name="Object 5"/>
          <p:cNvGraphicFramePr>
            <a:graphicFrameLocks noChangeAspect="1"/>
          </p:cNvGraphicFramePr>
          <p:nvPr/>
        </p:nvGraphicFramePr>
        <p:xfrm>
          <a:off x="3810000" y="1066800"/>
          <a:ext cx="1066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8" name="Equation" r:id="rId3" imgW="532937" imgH="164957" progId="Equation.DSMT4">
                  <p:embed/>
                </p:oleObj>
              </mc:Choice>
              <mc:Fallback>
                <p:oleObj name="Equation" r:id="rId3" imgW="532937" imgH="164957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066800"/>
                        <a:ext cx="1066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304800" y="1600200"/>
            <a:ext cx="85963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pt-BR"/>
              <a:t>Dizemos que </a:t>
            </a:r>
            <a:r>
              <a:rPr lang="pt-BR" i="1"/>
              <a:t>f(x)</a:t>
            </a:r>
            <a:r>
              <a:rPr lang="pt-BR"/>
              <a:t> possui o </a:t>
            </a:r>
            <a:r>
              <a:rPr lang="pt-BR" b="1"/>
              <a:t>limite </a:t>
            </a:r>
            <a:r>
              <a:rPr lang="pt-BR" b="1" i="1"/>
              <a:t>L</a:t>
            </a:r>
            <a:r>
              <a:rPr lang="pt-BR" b="1"/>
              <a:t> quando </a:t>
            </a:r>
            <a:r>
              <a:rPr lang="pt-BR" b="1" i="1"/>
              <a:t>x</a:t>
            </a:r>
            <a:r>
              <a:rPr lang="pt-BR" b="1"/>
              <a:t> tende ao infinito</a:t>
            </a:r>
            <a:r>
              <a:rPr lang="pt-BR"/>
              <a:t> e</a:t>
            </a:r>
          </a:p>
          <a:p>
            <a:pPr eaLnBrk="1" hangingPunct="1"/>
            <a:r>
              <a:rPr lang="pt-BR"/>
              <a:t>escrevemos:</a:t>
            </a:r>
          </a:p>
        </p:txBody>
      </p:sp>
      <p:graphicFrame>
        <p:nvGraphicFramePr>
          <p:cNvPr id="23559" name="Object 7"/>
          <p:cNvGraphicFramePr>
            <a:graphicFrameLocks noChangeAspect="1"/>
          </p:cNvGraphicFramePr>
          <p:nvPr/>
        </p:nvGraphicFramePr>
        <p:xfrm>
          <a:off x="2286000" y="2133600"/>
          <a:ext cx="312420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9" name="Equation" r:id="rId5" imgW="901309" imgH="317362" progId="Equation.DSMT4">
                  <p:embed/>
                </p:oleObj>
              </mc:Choice>
              <mc:Fallback>
                <p:oleObj name="Equation" r:id="rId5" imgW="901309" imgH="317362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133600"/>
                        <a:ext cx="3124200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304800" y="4038600"/>
            <a:ext cx="8229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2.   Dizemos que </a:t>
            </a:r>
            <a:r>
              <a:rPr lang="pt-BR" i="1"/>
              <a:t>f(x)</a:t>
            </a:r>
            <a:r>
              <a:rPr lang="pt-BR"/>
              <a:t> possui o </a:t>
            </a:r>
            <a:r>
              <a:rPr lang="pt-BR" b="1"/>
              <a:t>limite </a:t>
            </a:r>
            <a:r>
              <a:rPr lang="pt-BR" b="1" i="1"/>
              <a:t>L</a:t>
            </a:r>
            <a:r>
              <a:rPr lang="pt-BR" b="1"/>
              <a:t> com </a:t>
            </a:r>
            <a:r>
              <a:rPr lang="pt-BR" b="1" i="1"/>
              <a:t>x</a:t>
            </a:r>
            <a:r>
              <a:rPr lang="pt-BR" b="1"/>
              <a:t> tendendo a menos infinito</a:t>
            </a:r>
            <a:r>
              <a:rPr lang="pt-BR"/>
              <a:t> e escrevemos:</a:t>
            </a:r>
          </a:p>
        </p:txBody>
      </p:sp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609600" y="2971800"/>
            <a:ext cx="82581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se, à medida que </a:t>
            </a:r>
            <a:r>
              <a:rPr lang="pt-BR" i="1"/>
              <a:t>x</a:t>
            </a:r>
            <a:r>
              <a:rPr lang="pt-BR"/>
              <a:t> se distancia da origem no sentido positivo, </a:t>
            </a:r>
            <a:r>
              <a:rPr lang="pt-BR" i="1"/>
              <a:t>f(x)</a:t>
            </a:r>
            <a:r>
              <a:rPr lang="pt-BR"/>
              <a:t> </a:t>
            </a:r>
          </a:p>
          <a:p>
            <a:pPr eaLnBrk="1" hangingPunct="1"/>
            <a:r>
              <a:rPr lang="pt-BR"/>
              <a:t>fica cada vez mais próximo de </a:t>
            </a:r>
            <a:r>
              <a:rPr lang="pt-BR" i="1"/>
              <a:t>L</a:t>
            </a:r>
            <a:r>
              <a:rPr lang="pt-BR"/>
              <a:t>.</a:t>
            </a:r>
          </a:p>
        </p:txBody>
      </p:sp>
      <p:graphicFrame>
        <p:nvGraphicFramePr>
          <p:cNvPr id="23562" name="Object 10"/>
          <p:cNvGraphicFramePr>
            <a:graphicFrameLocks noChangeAspect="1"/>
          </p:cNvGraphicFramePr>
          <p:nvPr/>
        </p:nvGraphicFramePr>
        <p:xfrm>
          <a:off x="3505200" y="4495800"/>
          <a:ext cx="25146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0" name="Equation" r:id="rId7" imgW="901309" imgH="317362" progId="Equation.DSMT4">
                  <p:embed/>
                </p:oleObj>
              </mc:Choice>
              <mc:Fallback>
                <p:oleObj name="Equation" r:id="rId7" imgW="901309" imgH="317362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495800"/>
                        <a:ext cx="25146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3" name="Text Box 11"/>
          <p:cNvSpPr txBox="1">
            <a:spLocks noChangeArrowheads="1"/>
          </p:cNvSpPr>
          <p:nvPr/>
        </p:nvSpPr>
        <p:spPr bwMode="auto">
          <a:xfrm>
            <a:off x="609600" y="5562600"/>
            <a:ext cx="82486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dirty="0"/>
              <a:t>se, à medida que </a:t>
            </a:r>
            <a:r>
              <a:rPr lang="pt-BR" i="1" dirty="0"/>
              <a:t>x</a:t>
            </a:r>
            <a:r>
              <a:rPr lang="pt-BR" dirty="0"/>
              <a:t> se distancia da origem no sentido negativo, </a:t>
            </a:r>
            <a:r>
              <a:rPr lang="pt-BR" i="1" dirty="0"/>
              <a:t>f(x)</a:t>
            </a:r>
          </a:p>
          <a:p>
            <a:pPr eaLnBrk="1" hangingPunct="1"/>
            <a:r>
              <a:rPr lang="pt-BR" dirty="0"/>
              <a:t>fica cada vez mais próximo de </a:t>
            </a:r>
            <a:r>
              <a:rPr lang="pt-BR" i="1" dirty="0"/>
              <a:t>L</a:t>
            </a:r>
            <a:r>
              <a:rPr lang="pt-BR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/>
              <p:cNvSpPr txBox="1">
                <a:spLocks noChangeArrowheads="1"/>
              </p:cNvSpPr>
              <p:nvPr/>
            </p:nvSpPr>
            <p:spPr>
              <a:xfrm>
                <a:off x="533400" y="990600"/>
                <a:ext cx="8382000" cy="452596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2400" dirty="0" err="1" smtClean="0"/>
                  <a:t>Seja</a:t>
                </a:r>
                <a:r>
                  <a:rPr lang="en-US" sz="2400" dirty="0" smtClean="0"/>
                  <a:t> </a:t>
                </a:r>
                <a:r>
                  <a:rPr lang="en-US" sz="2400" i="1" dirty="0" smtClean="0"/>
                  <a:t>f </a:t>
                </a:r>
                <a:r>
                  <a:rPr lang="en-US" sz="2400" dirty="0" err="1" smtClean="0"/>
                  <a:t>uma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função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definida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em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algum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intervalo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aberto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que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contenha</a:t>
                </a:r>
                <a:r>
                  <a:rPr lang="en-US" sz="2400" dirty="0" smtClean="0"/>
                  <a:t> o </a:t>
                </a:r>
                <a:r>
                  <a:rPr lang="en-US" sz="2400" dirty="0" err="1" smtClean="0"/>
                  <a:t>número</a:t>
                </a:r>
                <a:r>
                  <a:rPr lang="en-US" sz="2400" dirty="0" smtClean="0"/>
                  <a:t> </a:t>
                </a:r>
                <a:r>
                  <a:rPr lang="en-US" sz="2400" i="1" dirty="0" smtClean="0"/>
                  <a:t>a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exceto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possivelmente</a:t>
                </a:r>
                <a:r>
                  <a:rPr lang="en-US" sz="2400" dirty="0" smtClean="0"/>
                  <a:t> no </a:t>
                </a:r>
                <a:r>
                  <a:rPr lang="en-US" sz="2400" dirty="0" err="1" smtClean="0"/>
                  <a:t>próprio</a:t>
                </a:r>
                <a:r>
                  <a:rPr lang="en-US" sz="2400" dirty="0" smtClean="0"/>
                  <a:t> </a:t>
                </a:r>
                <a:r>
                  <a:rPr lang="en-US" sz="2400" i="1" dirty="0" smtClean="0"/>
                  <a:t>a</a:t>
                </a:r>
                <a:r>
                  <a:rPr lang="en-US" sz="2400" dirty="0" smtClean="0"/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 smtClean="0"/>
                  <a:t>Então</a:t>
                </a:r>
                <a:r>
                  <a:rPr lang="en-US" sz="2400" dirty="0" smtClean="0"/>
                  <a:t>,                               </a:t>
                </a:r>
                <a:r>
                  <a:rPr lang="en-US" sz="2400" dirty="0" err="1" smtClean="0"/>
                  <a:t>significa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que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para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todo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número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positivo</a:t>
                </a:r>
                <a:r>
                  <a:rPr lang="en-US" sz="2400" dirty="0" smtClean="0"/>
                  <a:t> </a:t>
                </a:r>
                <a:r>
                  <a:rPr lang="en-US" sz="2400" i="1" dirty="0" smtClean="0"/>
                  <a:t>M</a:t>
                </a:r>
                <a:r>
                  <a:rPr lang="en-US" sz="2400" dirty="0" smtClean="0"/>
                  <a:t>,  </a:t>
                </a:r>
                <a:r>
                  <a:rPr lang="en-US" sz="2400" dirty="0" err="1" smtClean="0"/>
                  <a:t>há</a:t>
                </a:r>
                <a:r>
                  <a:rPr lang="en-US" sz="2400" dirty="0" smtClean="0"/>
                  <a:t> um </a:t>
                </a:r>
                <a:r>
                  <a:rPr lang="en-US" sz="2400" dirty="0" err="1" smtClean="0"/>
                  <a:t>número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positivo</a:t>
                </a:r>
                <a:r>
                  <a:rPr lang="en-US" sz="2400" dirty="0" smtClean="0"/>
                  <a:t> </a:t>
                </a:r>
                <a:r>
                  <a:rPr lang="el-GR" sz="2400" dirty="0" smtClean="0"/>
                  <a:t>δ</a:t>
                </a:r>
                <a:r>
                  <a:rPr lang="en-US" sz="2400" i="1" dirty="0" smtClean="0"/>
                  <a:t>  </a:t>
                </a:r>
                <a:r>
                  <a:rPr lang="en-US" sz="2400" dirty="0" err="1" smtClean="0"/>
                  <a:t>tal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que</a:t>
                </a:r>
                <a:r>
                  <a:rPr lang="en-US" sz="2400" dirty="0" smtClean="0"/>
                  <a:t> se </a:t>
                </a:r>
                <a:endParaRPr lang="pt-BR" sz="2400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pt-BR" sz="2400">
                        <a:latin typeface="Cambria Math"/>
                      </a:rPr>
                      <m:t>0&lt;|</m:t>
                    </m:r>
                    <m:r>
                      <a:rPr lang="pt-BR" sz="2400" i="1">
                        <a:latin typeface="Cambria Math"/>
                      </a:rPr>
                      <m:t>𝑥</m:t>
                    </m:r>
                    <m:r>
                      <a:rPr lang="pt-BR" sz="2400">
                        <a:latin typeface="Cambria Math"/>
                      </a:rPr>
                      <m:t>−</m:t>
                    </m:r>
                    <m:r>
                      <a:rPr lang="pt-BR" sz="2400" i="1">
                        <a:latin typeface="Cambria Math"/>
                      </a:rPr>
                      <m:t>𝑎</m:t>
                    </m:r>
                    <m:r>
                      <a:rPr lang="pt-BR" sz="2400">
                        <a:latin typeface="Cambria Math"/>
                      </a:rPr>
                      <m:t>|&lt;</m:t>
                    </m:r>
                    <m:r>
                      <a:rPr lang="pt-BR" sz="2400" i="1">
                        <a:latin typeface="Cambria Math"/>
                      </a:rPr>
                      <m:t>𝛿</m:t>
                    </m:r>
                  </m:oMath>
                </a14:m>
                <a:r>
                  <a:rPr lang="en-US" sz="2400" dirty="0" smtClean="0"/>
                  <a:t>   então </a:t>
                </a:r>
                <a:r>
                  <a:rPr lang="en-US" sz="3000" dirty="0" smtClean="0"/>
                  <a:t>  </a:t>
                </a:r>
                <a:r>
                  <a:rPr lang="en-US" sz="2400" dirty="0" smtClean="0"/>
                  <a:t>f(x) &gt; M </a:t>
                </a:r>
                <a:r>
                  <a:rPr lang="en-US" sz="3000" dirty="0" smtClean="0"/>
                  <a:t>.</a:t>
                </a:r>
                <a:endParaRPr lang="en-US" sz="3000" dirty="0"/>
              </a:p>
            </p:txBody>
          </p:sp>
        </mc:Choice>
        <mc:Fallback xmlns="">
          <p:sp>
            <p:nvSpPr>
              <p:cNvPr id="2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990600"/>
                <a:ext cx="8382000" cy="4525963"/>
              </a:xfrm>
              <a:prstGeom prst="rect">
                <a:avLst/>
              </a:prstGeom>
              <a:blipFill rotWithShape="1">
                <a:blip r:embed="rId3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686068"/>
              </p:ext>
            </p:extLst>
          </p:nvPr>
        </p:nvGraphicFramePr>
        <p:xfrm>
          <a:off x="1907704" y="2276872"/>
          <a:ext cx="2134777" cy="57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9" name="Equation" r:id="rId4" imgW="901309" imgH="317362" progId="Equation.DSMT4">
                  <p:embed/>
                </p:oleObj>
              </mc:Choice>
              <mc:Fallback>
                <p:oleObj name="Equation" r:id="rId4" imgW="901309" imgH="317362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2276872"/>
                        <a:ext cx="2134777" cy="57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608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11560" y="188640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Ilustração geométrica na figura</a:t>
            </a:r>
            <a:endParaRPr lang="pt-BR" dirty="0"/>
          </a:p>
        </p:txBody>
      </p:sp>
      <p:sp>
        <p:nvSpPr>
          <p:cNvPr id="4" name="Espaço Reservado para Data 1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281A7FD-52AB-44A6-A8C1-D50AE6A263AD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400" smtClean="0"/>
              <a:t>CDI  I - Prof. Dr. Eng. José DONIZETTI de Lima - UTFPR</a:t>
            </a:r>
          </a:p>
        </p:txBody>
      </p:sp>
      <p:sp>
        <p:nvSpPr>
          <p:cNvPr id="6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7EE1D25-222A-4054-B8E1-CA88AFD3D5DF}" type="slidenum">
              <a:rPr lang="pt-BR" sz="1400" smtClean="0"/>
              <a:pPr eaLnBrk="1" hangingPunct="1"/>
              <a:t>57</a:t>
            </a:fld>
            <a:endParaRPr lang="pt-BR" sz="140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9753600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84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-891480"/>
            <a:ext cx="9753600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131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/>
              <p:cNvSpPr txBox="1">
                <a:spLocks noChangeArrowheads="1"/>
              </p:cNvSpPr>
              <p:nvPr/>
            </p:nvSpPr>
            <p:spPr>
              <a:xfrm>
                <a:off x="457200" y="914400"/>
                <a:ext cx="8458200" cy="58674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2400" dirty="0" smtClean="0"/>
                  <a:t>Use a </a:t>
                </a:r>
                <a:r>
                  <a:rPr lang="en-US" sz="2400" dirty="0" err="1" smtClean="0"/>
                  <a:t>Definição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para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demonstrar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que</a:t>
                </a:r>
                <a:r>
                  <a:rPr lang="en-US" sz="2400" dirty="0" smtClean="0"/>
                  <a:t> 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400" i="1">
                            <a:latin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pt-BR" sz="2400">
                            <a:latin typeface="Cambria Math"/>
                          </a:rPr>
                          <m:t>lim</m:t>
                        </m:r>
                      </m:e>
                      <m:lim>
                        <m:r>
                          <a:rPr lang="pt-BR" sz="2400" i="1">
                            <a:latin typeface="Cambria Math"/>
                          </a:rPr>
                          <m:t>𝑥</m:t>
                        </m:r>
                        <m:r>
                          <a:rPr lang="pt-BR" sz="2400">
                            <a:latin typeface="Cambria Math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pt-BR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sz="2400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pt-BR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pt-BR" sz="24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pt-BR" sz="240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pt-BR" sz="2400">
                        <a:latin typeface="Cambria Math"/>
                      </a:rPr>
                      <m:t>=∞</m:t>
                    </m:r>
                  </m:oMath>
                </a14:m>
                <a:endParaRPr lang="en-US" sz="2400" dirty="0" smtClean="0"/>
              </a:p>
              <a:p>
                <a:pPr>
                  <a:buFont typeface="Wingdings" pitchFamily="2" charset="2"/>
                  <a:buNone/>
                </a:pPr>
                <a:endParaRPr lang="en-US" sz="2400" dirty="0" smtClean="0"/>
              </a:p>
              <a:p>
                <a:pPr lvl="1"/>
                <a:r>
                  <a:rPr lang="en-US" sz="2400" dirty="0" err="1" smtClean="0"/>
                  <a:t>Seja</a:t>
                </a:r>
                <a:r>
                  <a:rPr lang="en-US" sz="2400" dirty="0" smtClean="0"/>
                  <a:t> </a:t>
                </a:r>
                <a:r>
                  <a:rPr lang="en-US" sz="2400" i="1" dirty="0" smtClean="0"/>
                  <a:t>M </a:t>
                </a:r>
                <a:r>
                  <a:rPr lang="en-US" sz="2400" dirty="0" smtClean="0"/>
                  <a:t>um </a:t>
                </a:r>
                <a:r>
                  <a:rPr lang="en-US" sz="2400" dirty="0" err="1" smtClean="0"/>
                  <a:t>número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positivo</a:t>
                </a:r>
                <a:r>
                  <a:rPr lang="en-US" sz="2400" dirty="0" smtClean="0"/>
                  <a:t> dado. </a:t>
                </a:r>
              </a:p>
              <a:p>
                <a:pPr lvl="1"/>
                <a:r>
                  <a:rPr lang="en-US" sz="2400" dirty="0" err="1" smtClean="0"/>
                  <a:t>Queremos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encontrar</a:t>
                </a:r>
                <a:r>
                  <a:rPr lang="en-US" sz="2400" dirty="0" smtClean="0"/>
                  <a:t> um </a:t>
                </a:r>
                <a:r>
                  <a:rPr lang="en-US" sz="2400" dirty="0" err="1" smtClean="0"/>
                  <a:t>número</a:t>
                </a:r>
                <a:r>
                  <a:rPr lang="en-US" sz="2400" dirty="0" smtClean="0"/>
                  <a:t> </a:t>
                </a:r>
                <a:r>
                  <a:rPr lang="el-GR" sz="2400" dirty="0" smtClean="0"/>
                  <a:t>δ</a:t>
                </a:r>
                <a:r>
                  <a:rPr lang="en-US" sz="2400" i="1" dirty="0" smtClean="0"/>
                  <a:t>  </a:t>
                </a:r>
                <a:r>
                  <a:rPr lang="en-US" sz="2400" dirty="0" err="1" smtClean="0"/>
                  <a:t>tal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que</a:t>
                </a:r>
                <a:r>
                  <a:rPr lang="en-US" sz="2400" dirty="0" smtClean="0"/>
                  <a:t>                                 </a:t>
                </a:r>
              </a:p>
              <a:p>
                <a:pPr lvl="1">
                  <a:buFontTx/>
                  <a:buNone/>
                </a:pPr>
                <a:r>
                  <a:rPr lang="en-US" sz="2400" dirty="0" smtClean="0"/>
                  <a:t>	se   0 &lt; |x| &lt; </a:t>
                </a:r>
                <a:r>
                  <a:rPr lang="el-GR" sz="2400" dirty="0" smtClean="0"/>
                  <a:t>δ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então</a:t>
                </a:r>
                <a:r>
                  <a:rPr lang="en-US" sz="2400" dirty="0" smtClean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sz="2400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pt-BR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pt-BR" sz="24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pt-BR" sz="240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pt-BR" sz="2400">
                        <a:latin typeface="Cambria Math"/>
                      </a:rPr>
                      <m:t>&gt;</m:t>
                    </m:r>
                    <m:r>
                      <a:rPr lang="pt-BR" sz="2400" i="1">
                        <a:latin typeface="Cambria Math"/>
                      </a:rPr>
                      <m:t>𝑀</m:t>
                    </m:r>
                  </m:oMath>
                </a14:m>
                <a:r>
                  <a:rPr lang="en-US" sz="2400" dirty="0" smtClean="0"/>
                  <a:t>.             .</a:t>
                </a:r>
              </a:p>
              <a:p>
                <a:pPr marL="457200" lvl="1" indent="0">
                  <a:buNone/>
                </a:pPr>
                <a:r>
                  <a:rPr lang="en-US" sz="2400" dirty="0" smtClean="0"/>
                  <a:t>Mas,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sz="2400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pt-BR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pt-BR" sz="24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pt-BR" sz="240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pt-BR" sz="2400">
                        <a:latin typeface="Cambria Math"/>
                      </a:rPr>
                      <m:t>&gt;</m:t>
                    </m:r>
                    <m:r>
                      <a:rPr lang="pt-BR" sz="2400" i="1">
                        <a:latin typeface="Cambria Math"/>
                      </a:rPr>
                      <m:t>𝑀</m:t>
                    </m:r>
                  </m:oMath>
                </a14:m>
                <a:r>
                  <a:rPr lang="en-US" sz="2400" dirty="0" smtClean="0"/>
                  <a:t>   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/>
                          </a:rPr>
                          <m:t>   </m:t>
                        </m:r>
                        <m:r>
                          <a:rPr lang="pt-BR" sz="24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pt-BR" sz="240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pt-BR" sz="2400">
                        <a:latin typeface="Cambria Math"/>
                      </a:rPr>
                      <m:t>&lt;</m:t>
                    </m:r>
                    <m:f>
                      <m:fPr>
                        <m:ctrlPr>
                          <a:rPr lang="pt-BR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sz="240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pt-BR" sz="2400" i="1">
                            <a:latin typeface="Cambria Math"/>
                          </a:rPr>
                          <m:t>𝑀</m:t>
                        </m:r>
                      </m:den>
                    </m:f>
                  </m:oMath>
                </a14:m>
                <a:r>
                  <a:rPr lang="en-US" sz="2400" dirty="0" smtClean="0"/>
                  <a:t>  ↔  </a:t>
                </a:r>
                <a14:m>
                  <m:oMath xmlns:m="http://schemas.openxmlformats.org/officeDocument/2006/math">
                    <m:r>
                      <a:rPr lang="pt-BR" sz="2400">
                        <a:latin typeface="Cambria Math"/>
                      </a:rPr>
                      <m:t>|</m:t>
                    </m:r>
                    <m:r>
                      <a:rPr lang="pt-BR" sz="2400" i="1">
                        <a:latin typeface="Cambria Math"/>
                      </a:rPr>
                      <m:t>𝑥</m:t>
                    </m:r>
                    <m:r>
                      <a:rPr lang="pt-BR" sz="2400">
                        <a:latin typeface="Cambria Math"/>
                      </a:rPr>
                      <m:t>|&lt;</m:t>
                    </m:r>
                    <m:f>
                      <m:fPr>
                        <m:ctrlPr>
                          <a:rPr lang="pt-BR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sz="2400">
                            <a:latin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sz="2400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latin typeface="Cambria Math"/>
                              </a:rPr>
                              <m:t>𝑀</m:t>
                            </m:r>
                          </m:e>
                        </m:rad>
                      </m:den>
                    </m:f>
                    <m:r>
                      <m:rPr>
                        <m:nor/>
                      </m:rPr>
                      <a:rPr lang="pt-BR" sz="2400" i="1"/>
                      <m:t> </m:t>
                    </m:r>
                  </m:oMath>
                </a14:m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err="1" smtClean="0"/>
                  <a:t>Assim</a:t>
                </a:r>
                <a:r>
                  <a:rPr lang="en-US" sz="2400" dirty="0" smtClean="0"/>
                  <a:t>, se </a:t>
                </a:r>
                <a:r>
                  <a:rPr lang="en-US" sz="2400" dirty="0" err="1" smtClean="0"/>
                  <a:t>escolhermos</a:t>
                </a:r>
                <a:r>
                  <a:rPr lang="en-US" sz="2400" dirty="0" smtClean="0"/>
                  <a:t> </a:t>
                </a:r>
                <a:r>
                  <a:rPr lang="el-GR" sz="2400" dirty="0" smtClean="0"/>
                  <a:t>δ</a:t>
                </a:r>
                <a:r>
                  <a:rPr lang="pt-BR" sz="24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sz="2400">
                            <a:latin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sz="2400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latin typeface="Cambria Math"/>
                              </a:rPr>
                              <m:t>𝑀</m:t>
                            </m:r>
                          </m:e>
                        </m:rad>
                      </m:den>
                    </m:f>
                    <m:r>
                      <m:rPr>
                        <m:nor/>
                      </m:rPr>
                      <a:rPr lang="pt-BR" sz="2400" i="1"/>
                      <m:t> </m:t>
                    </m:r>
                  </m:oMath>
                </a14:m>
                <a:r>
                  <a:rPr lang="en-US" sz="2400" dirty="0" smtClean="0"/>
                  <a:t>e se </a:t>
                </a:r>
                <a:r>
                  <a:rPr lang="en-US" sz="2400" dirty="0"/>
                  <a:t>0 &lt; |x| &lt; </a:t>
                </a:r>
                <a:r>
                  <a:rPr lang="el-GR" sz="2400" dirty="0" smtClean="0"/>
                  <a:t>δ</a:t>
                </a:r>
                <a:r>
                  <a:rPr lang="pt-BR" sz="24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sz="2400">
                            <a:latin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sz="2400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latin typeface="Cambria Math"/>
                              </a:rPr>
                              <m:t>𝑀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então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sz="2000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pt-BR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pt-BR" sz="20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pt-BR" sz="200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pt-BR" sz="2000">
                        <a:latin typeface="Cambria Math"/>
                      </a:rPr>
                      <m:t>&gt;</m:t>
                    </m:r>
                    <m:r>
                      <a:rPr lang="pt-BR" sz="2000" i="1">
                        <a:latin typeface="Cambria Math"/>
                      </a:rPr>
                      <m:t>𝑀</m:t>
                    </m:r>
                  </m:oMath>
                </a14:m>
                <a:endParaRPr lang="en-US" sz="2000" dirty="0" smtClean="0"/>
              </a:p>
              <a:p>
                <a:pPr marL="457200" lvl="1" indent="0">
                  <a:buNone/>
                </a:pPr>
                <a:r>
                  <a:rPr lang="en-US" sz="2000" dirty="0" smtClean="0"/>
                  <a:t> </a:t>
                </a:r>
                <a:r>
                  <a:rPr lang="en-US" sz="2000" dirty="0" err="1" smtClean="0"/>
                  <a:t>Isto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mostra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que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sz="2000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pt-BR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pt-BR" sz="20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pt-BR" sz="200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pt-BR" sz="2000" b="0" i="1" smtClean="0"/>
                      <m:t> </m:t>
                    </m:r>
                    <m:r>
                      <a:rPr lang="pt-BR" sz="2000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sz="2000" dirty="0" smtClean="0"/>
                  <a:t> ∞, </a:t>
                </a:r>
                <a:r>
                  <a:rPr lang="en-US" sz="2000" dirty="0" err="1" smtClean="0"/>
                  <a:t>quando</a:t>
                </a:r>
                <a:r>
                  <a:rPr lang="en-US" sz="2000" dirty="0" smtClean="0"/>
                  <a:t> x→ 0        </a:t>
                </a:r>
              </a:p>
              <a:p>
                <a:pPr lvl="1"/>
                <a:r>
                  <a:rPr lang="en-US" sz="2000" dirty="0" smtClean="0"/>
                  <a:t>Ache o </a:t>
                </a:r>
                <a:r>
                  <a:rPr lang="en-US" sz="2000" dirty="0" err="1" smtClean="0"/>
                  <a:t>menor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número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positivo</a:t>
                </a:r>
                <a:r>
                  <a:rPr lang="en-US" sz="2000" dirty="0" smtClean="0"/>
                  <a:t> M </a:t>
                </a:r>
                <a:r>
                  <a:rPr lang="en-US" sz="2000" dirty="0" err="1" smtClean="0"/>
                  <a:t>tal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que</a:t>
                </a:r>
                <a:r>
                  <a:rPr lang="en-US" sz="2000" dirty="0" smtClean="0"/>
                  <a:t>, </a:t>
                </a:r>
                <a:r>
                  <a:rPr lang="en-US" sz="2000" dirty="0" err="1" smtClean="0"/>
                  <a:t>para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cada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ponto</a:t>
                </a:r>
                <a:r>
                  <a:rPr lang="en-US" sz="2000" dirty="0" smtClean="0"/>
                  <a:t> x no </a:t>
                </a:r>
                <a:r>
                  <a:rPr lang="en-US" sz="2000" dirty="0" err="1" smtClean="0"/>
                  <a:t>intervalo</a:t>
                </a:r>
                <a:endParaRPr lang="en-US" sz="2000" dirty="0" smtClean="0"/>
              </a:p>
              <a:p>
                <a:pPr marL="457200" lvl="1" indent="0">
                  <a:buNone/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   (M, + ∞), </a:t>
                </a:r>
                <a:r>
                  <a:rPr lang="en-US" sz="2000" dirty="0" err="1" smtClean="0"/>
                  <a:t>os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valores</a:t>
                </a:r>
                <a:r>
                  <a:rPr lang="en-US" sz="2000" dirty="0" smtClean="0"/>
                  <a:t>  da  </a:t>
                </a:r>
                <a:r>
                  <a:rPr lang="en-US" sz="2000" dirty="0" err="1" smtClean="0"/>
                  <a:t>função</a:t>
                </a:r>
                <a:r>
                  <a:rPr lang="en-US" sz="2000" dirty="0" smtClean="0"/>
                  <a:t> f(x)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sz="2000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pt-BR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pt-BR" sz="20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pt-BR" sz="200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 smtClean="0"/>
                  <a:t>  </a:t>
                </a:r>
                <a:r>
                  <a:rPr lang="en-US" sz="2000" dirty="0" err="1" smtClean="0"/>
                  <a:t>não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estejam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mais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longe</a:t>
                </a:r>
                <a:r>
                  <a:rPr lang="en-US" sz="2000" dirty="0" smtClean="0"/>
                  <a:t> do </a:t>
                </a:r>
                <a:r>
                  <a:rPr lang="en-US" sz="2000" dirty="0" err="1" smtClean="0"/>
                  <a:t>que</a:t>
                </a:r>
                <a:endParaRPr lang="en-US" sz="2000" dirty="0" smtClean="0"/>
              </a:p>
              <a:p>
                <a:pPr marL="457200" lvl="1" indent="0">
                  <a:buNone/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    0,1 </a:t>
                </a:r>
                <a:r>
                  <a:rPr lang="en-US" sz="2000" dirty="0" err="1" smtClean="0"/>
                  <a:t>unidades</a:t>
                </a:r>
                <a:r>
                  <a:rPr lang="en-US" sz="2000" smtClean="0"/>
                  <a:t> de  L = 0 </a:t>
                </a:r>
                <a:r>
                  <a:rPr lang="en-US" sz="2000" dirty="0" smtClean="0"/>
                  <a:t>.</a:t>
                </a:r>
                <a:endParaRPr lang="en-US" sz="2200" dirty="0"/>
              </a:p>
            </p:txBody>
          </p:sp>
        </mc:Choice>
        <mc:Fallback xmlns="">
          <p:sp>
            <p:nvSpPr>
              <p:cNvPr id="2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14400"/>
                <a:ext cx="8458200" cy="5867400"/>
              </a:xfrm>
              <a:prstGeom prst="rect">
                <a:avLst/>
              </a:prstGeom>
              <a:blipFill rotWithShape="1">
                <a:blip r:embed="rId2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9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3ECD61C-5395-4F9F-9485-A3C01CD9A1E3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ADDFD20-645A-425A-864B-1488A1E970B7}" type="slidenum">
              <a:rPr lang="pt-BR" sz="1400" smtClean="0"/>
              <a:pPr eaLnBrk="1" hangingPunct="1"/>
              <a:t>6</a:t>
            </a:fld>
            <a:endParaRPr lang="pt-BR" sz="1400" smtClean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07963" y="1182688"/>
            <a:ext cx="8713787" cy="491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800" dirty="0" smtClean="0"/>
              <a:t>1. </a:t>
            </a:r>
            <a:r>
              <a:rPr lang="pt-BR" sz="1800" dirty="0"/>
              <a:t>Como os avanços na tecnologia resultam na produção de calculadoras cada vez mais potentes e compactas, o preço das calculadoras atualmente no mercado diminui. Suponha que </a:t>
            </a:r>
            <a:r>
              <a:rPr lang="pt-BR" sz="1800" i="1" dirty="0"/>
              <a:t>x</a:t>
            </a:r>
            <a:r>
              <a:rPr lang="pt-BR" sz="1800" dirty="0"/>
              <a:t> meses a partir de agora, o preço de um certo modelo seja  de                                   </a:t>
            </a:r>
          </a:p>
          <a:p>
            <a:pPr algn="just" eaLnBrk="1" hangingPunct="1"/>
            <a:endParaRPr lang="pt-BR" sz="1800" dirty="0"/>
          </a:p>
          <a:p>
            <a:pPr algn="just" eaLnBrk="1" hangingPunct="1"/>
            <a:endParaRPr lang="pt-BR" sz="1800" dirty="0"/>
          </a:p>
          <a:p>
            <a:pPr algn="just" eaLnBrk="1" hangingPunct="1"/>
            <a:r>
              <a:rPr lang="pt-BR" sz="1800" dirty="0"/>
              <a:t>unidades monetárias (u. m.).  </a:t>
            </a:r>
          </a:p>
          <a:p>
            <a:pPr algn="just" eaLnBrk="1" hangingPunct="1"/>
            <a:endParaRPr lang="pt-BR" dirty="0"/>
          </a:p>
          <a:p>
            <a:pPr algn="just" eaLnBrk="1" hangingPunct="1"/>
            <a:r>
              <a:rPr lang="pt-BR" sz="1800" dirty="0"/>
              <a:t>a) Qual será o preço daqui a 5 meses? </a:t>
            </a:r>
          </a:p>
          <a:p>
            <a:pPr algn="just" eaLnBrk="1" hangingPunct="1"/>
            <a:r>
              <a:rPr lang="pt-BR" sz="1800" b="1" dirty="0"/>
              <a:t>    Resposta</a:t>
            </a:r>
            <a:r>
              <a:rPr lang="pt-BR" sz="1800" dirty="0"/>
              <a:t>: P(5) = $ 45.</a:t>
            </a:r>
          </a:p>
          <a:p>
            <a:pPr algn="just" eaLnBrk="1" hangingPunct="1"/>
            <a:endParaRPr lang="pt-BR" sz="1200" dirty="0"/>
          </a:p>
          <a:p>
            <a:pPr algn="just" eaLnBrk="1" hangingPunct="1"/>
            <a:r>
              <a:rPr lang="pt-BR" sz="1800" dirty="0"/>
              <a:t>b) De quanto cairá o preço durante o quinto mês?  </a:t>
            </a:r>
          </a:p>
          <a:p>
            <a:pPr algn="just" eaLnBrk="1" hangingPunct="1"/>
            <a:r>
              <a:rPr lang="pt-BR" sz="1800" dirty="0"/>
              <a:t>    </a:t>
            </a:r>
            <a:r>
              <a:rPr lang="pt-BR" sz="1800" b="1" dirty="0"/>
              <a:t>Resposta</a:t>
            </a:r>
            <a:r>
              <a:rPr lang="pt-BR" sz="1800" dirty="0"/>
              <a:t>: P(5) - P(4) = 45 - 46 =  $ 1.</a:t>
            </a:r>
          </a:p>
          <a:p>
            <a:pPr algn="just" eaLnBrk="1" hangingPunct="1"/>
            <a:endParaRPr lang="pt-BR" sz="1200" dirty="0"/>
          </a:p>
          <a:p>
            <a:pPr algn="just" eaLnBrk="1" hangingPunct="1"/>
            <a:r>
              <a:rPr lang="pt-BR" sz="1800" dirty="0"/>
              <a:t>c) Quando o preço será de  $ 43  u. m.   </a:t>
            </a:r>
          </a:p>
          <a:p>
            <a:pPr algn="just" eaLnBrk="1" hangingPunct="1"/>
            <a:r>
              <a:rPr lang="pt-BR" sz="1800" dirty="0"/>
              <a:t>   </a:t>
            </a:r>
            <a:r>
              <a:rPr lang="pt-BR" sz="1800" b="1" dirty="0"/>
              <a:t>Resposta</a:t>
            </a:r>
            <a:r>
              <a:rPr lang="pt-BR" sz="1800" dirty="0"/>
              <a:t>: P(x) = 43 =&gt; Daqui a 9 meses.</a:t>
            </a:r>
          </a:p>
          <a:p>
            <a:pPr algn="just" eaLnBrk="1" hangingPunct="1"/>
            <a:endParaRPr lang="pt-BR" sz="1200" dirty="0"/>
          </a:p>
          <a:p>
            <a:pPr algn="just" eaLnBrk="1" hangingPunct="1"/>
            <a:r>
              <a:rPr lang="pt-BR" sz="1800" dirty="0"/>
              <a:t>d) O que acontecerá com o preço a longo prazo (x</a:t>
            </a:r>
            <a:r>
              <a:rPr lang="pt-BR" sz="1800" dirty="0">
                <a:sym typeface="Symbol" pitchFamily="18" charset="2"/>
              </a:rPr>
              <a:t></a:t>
            </a:r>
            <a:r>
              <a:rPr lang="pt-BR" sz="1800" dirty="0"/>
              <a:t> </a:t>
            </a:r>
            <a:r>
              <a:rPr lang="pt-BR" sz="1800" dirty="0">
                <a:sym typeface="Symbol" pitchFamily="18" charset="2"/>
              </a:rPr>
              <a:t></a:t>
            </a:r>
            <a:r>
              <a:rPr lang="pt-BR" sz="1800" dirty="0"/>
              <a:t>)?  </a:t>
            </a:r>
          </a:p>
          <a:p>
            <a:pPr algn="just" eaLnBrk="1" hangingPunct="1"/>
            <a:r>
              <a:rPr lang="pt-BR" sz="1800" dirty="0"/>
              <a:t>    </a:t>
            </a:r>
            <a:r>
              <a:rPr lang="pt-BR" sz="1800" b="1" dirty="0"/>
              <a:t>Resposta</a:t>
            </a:r>
            <a:r>
              <a:rPr lang="pt-BR" sz="1800" dirty="0"/>
              <a:t>: P(x) </a:t>
            </a:r>
            <a:r>
              <a:rPr lang="pt-BR" sz="1800" dirty="0">
                <a:sym typeface="Symbol" pitchFamily="18" charset="2"/>
              </a:rPr>
              <a:t></a:t>
            </a:r>
            <a:r>
              <a:rPr lang="pt-BR" sz="1800" dirty="0"/>
              <a:t> $ 40 quando x </a:t>
            </a:r>
            <a:r>
              <a:rPr lang="pt-BR" sz="1800" dirty="0">
                <a:sym typeface="Symbol" pitchFamily="18" charset="2"/>
              </a:rPr>
              <a:t></a:t>
            </a:r>
            <a:r>
              <a:rPr lang="pt-BR" sz="1800" dirty="0"/>
              <a:t> </a:t>
            </a:r>
            <a:r>
              <a:rPr lang="pt-BR" sz="1800" dirty="0">
                <a:sym typeface="Symbol" pitchFamily="18" charset="2"/>
              </a:rPr>
              <a:t>.</a:t>
            </a:r>
            <a:r>
              <a:rPr lang="pt-BR" sz="1800" dirty="0"/>
              <a:t> 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3851275" y="2133600"/>
          <a:ext cx="201612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1" name="Equation" r:id="rId3" imgW="1091726" imgH="393529" progId="Equation.3">
                  <p:embed/>
                </p:oleObj>
              </mc:Choice>
              <mc:Fallback>
                <p:oleObj name="Equation" r:id="rId3" imgW="1091726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133600"/>
                        <a:ext cx="2016125" cy="7191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941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51083D7-5CE9-4EB5-ABEC-2DCC72471723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400" smtClean="0"/>
              <a:t>CDI  I - Prof. Dr. Eng. José DONIZETTI de Lima - UTFPR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796BE34-B020-4FDD-A359-0EFF7DD7DE65}" type="slidenum">
              <a:rPr lang="pt-BR" sz="1400" smtClean="0"/>
              <a:pPr eaLnBrk="1" hangingPunct="1"/>
              <a:t>60</a:t>
            </a:fld>
            <a:endParaRPr lang="pt-BR" sz="140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15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63563" y="990600"/>
            <a:ext cx="8458200" cy="5715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mtClean="0"/>
              <a:t>Vamos começar pela análise do comportamento da função </a:t>
            </a:r>
            <a:r>
              <a:rPr lang="en-US" i="1" smtClean="0"/>
              <a:t>f </a:t>
            </a:r>
            <a:r>
              <a:rPr lang="en-US" smtClean="0"/>
              <a:t>definida por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                                  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                                 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     quando </a:t>
            </a:r>
            <a:r>
              <a:rPr lang="en-US" i="1" smtClean="0"/>
              <a:t>x </a:t>
            </a:r>
            <a:r>
              <a:rPr lang="en-US" smtClean="0"/>
              <a:t>aumenta.</a:t>
            </a:r>
            <a:endParaRPr lang="en-US" dirty="0" smtClean="0"/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609600" y="381000"/>
            <a:ext cx="81534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sz="2400" b="1">
                <a:solidFill>
                  <a:srgbClr val="CC0000"/>
                </a:solidFill>
              </a:rPr>
              <a:t>ASSÍNTOTAS HORIZONTAIS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44200"/>
            <a:ext cx="216000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30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92138" y="915988"/>
            <a:ext cx="8458200" cy="5715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000" smtClean="0"/>
              <a:t>A tabela ao lado fornece os</a:t>
            </a:r>
          </a:p>
          <a:p>
            <a:pPr>
              <a:buFont typeface="Wingdings" pitchFamily="2" charset="2"/>
              <a:buNone/>
            </a:pPr>
            <a:r>
              <a:rPr lang="en-US" sz="3000" smtClean="0"/>
              <a:t>	valores dessa função, </a:t>
            </a:r>
          </a:p>
          <a:p>
            <a:pPr>
              <a:buFont typeface="Wingdings" pitchFamily="2" charset="2"/>
              <a:buNone/>
            </a:pPr>
            <a:r>
              <a:rPr lang="en-US" sz="3000" smtClean="0"/>
              <a:t>	corretos até a sexta casa </a:t>
            </a:r>
          </a:p>
          <a:p>
            <a:pPr>
              <a:buFont typeface="Wingdings" pitchFamily="2" charset="2"/>
              <a:buNone/>
            </a:pPr>
            <a:r>
              <a:rPr lang="en-US" sz="3000" smtClean="0"/>
              <a:t>	decimal. </a:t>
            </a:r>
          </a:p>
          <a:p>
            <a:r>
              <a:rPr lang="en-US" sz="3000" smtClean="0"/>
              <a:t>O gráfico de </a:t>
            </a:r>
            <a:r>
              <a:rPr lang="en-US" sz="3000" i="1" smtClean="0"/>
              <a:t>f </a:t>
            </a:r>
            <a:r>
              <a:rPr lang="en-US" sz="3000" smtClean="0"/>
              <a:t>feito por um </a:t>
            </a:r>
          </a:p>
          <a:p>
            <a:pPr>
              <a:buFont typeface="Wingdings" pitchFamily="2" charset="2"/>
              <a:buNone/>
            </a:pPr>
            <a:r>
              <a:rPr lang="en-US" sz="3000" smtClean="0"/>
              <a:t>	computador está na Figura.</a:t>
            </a: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auto">
          <a:xfrm>
            <a:off x="6172200" y="1066800"/>
            <a:ext cx="2743200" cy="2819400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990600" y="4267200"/>
            <a:ext cx="7258050" cy="2066925"/>
          </a:xfrm>
          <a:prstGeom prst="rect">
            <a:avLst/>
          </a:prstGeom>
          <a:noFill/>
          <a:ln w="9525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" name="Text Box 16"/>
          <p:cNvSpPr txBox="1">
            <a:spLocks noChangeArrowheads="1"/>
          </p:cNvSpPr>
          <p:nvPr/>
        </p:nvSpPr>
        <p:spPr bwMode="auto">
          <a:xfrm>
            <a:off x="609600" y="304800"/>
            <a:ext cx="81534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sz="2400" b="1">
                <a:solidFill>
                  <a:srgbClr val="CC0000"/>
                </a:solidFill>
              </a:rPr>
              <a:t>ASSÍNTOTAS HORIZONTAIS</a:t>
            </a:r>
          </a:p>
        </p:txBody>
      </p:sp>
      <p:pic>
        <p:nvPicPr>
          <p:cNvPr id="6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143000"/>
            <a:ext cx="25908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343400"/>
            <a:ext cx="7081838" cy="194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071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76263" y="976313"/>
            <a:ext cx="8458200" cy="5715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Ilustrações</a:t>
            </a:r>
            <a:r>
              <a:rPr lang="en-US" dirty="0" smtClean="0"/>
              <a:t> </a:t>
            </a:r>
            <a:r>
              <a:rPr lang="en-US" dirty="0" err="1" smtClean="0"/>
              <a:t>geométricas</a:t>
            </a:r>
            <a:r>
              <a:rPr lang="en-US" dirty="0" smtClean="0"/>
              <a:t> </a:t>
            </a:r>
            <a:r>
              <a:rPr lang="en-US" dirty="0" err="1" smtClean="0"/>
              <a:t>estão</a:t>
            </a:r>
            <a:r>
              <a:rPr lang="en-US" dirty="0" smtClean="0"/>
              <a:t> </a:t>
            </a:r>
            <a:r>
              <a:rPr lang="en-US" dirty="0" err="1" smtClean="0"/>
              <a:t>nas</a:t>
            </a:r>
            <a:r>
              <a:rPr lang="en-US" dirty="0" smtClean="0"/>
              <a:t> </a:t>
            </a:r>
            <a:r>
              <a:rPr lang="en-US" dirty="0" err="1" smtClean="0"/>
              <a:t>Figuras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. Observe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existem</a:t>
            </a:r>
            <a:r>
              <a:rPr lang="en-US" dirty="0" smtClean="0"/>
              <a:t> </a:t>
            </a:r>
            <a:r>
              <a:rPr lang="en-US" dirty="0" err="1" smtClean="0"/>
              <a:t>muitas</a:t>
            </a:r>
            <a:r>
              <a:rPr lang="en-US" dirty="0" smtClean="0"/>
              <a:t> </a:t>
            </a:r>
            <a:r>
              <a:rPr lang="en-US" dirty="0" err="1" smtClean="0"/>
              <a:t>formas</a:t>
            </a:r>
            <a:r>
              <a:rPr lang="en-US" dirty="0" smtClean="0"/>
              <a:t> de o </a:t>
            </a:r>
            <a:r>
              <a:rPr lang="en-US" dirty="0" err="1" smtClean="0"/>
              <a:t>gráfico</a:t>
            </a:r>
            <a:r>
              <a:rPr lang="en-US" dirty="0" smtClean="0"/>
              <a:t> de </a:t>
            </a:r>
            <a:r>
              <a:rPr lang="en-US" i="1" dirty="0" smtClean="0"/>
              <a:t>f </a:t>
            </a:r>
            <a:r>
              <a:rPr lang="en-US" dirty="0" err="1" smtClean="0"/>
              <a:t>aproximar</a:t>
            </a:r>
            <a:r>
              <a:rPr lang="en-US" dirty="0" smtClean="0"/>
              <a:t>-se da </a:t>
            </a:r>
            <a:r>
              <a:rPr lang="en-US" dirty="0" err="1" smtClean="0"/>
              <a:t>reta</a:t>
            </a:r>
            <a:r>
              <a:rPr lang="en-US" dirty="0" smtClean="0"/>
              <a:t> </a:t>
            </a:r>
            <a:r>
              <a:rPr lang="en-US" i="1" dirty="0" smtClean="0"/>
              <a:t>y =</a:t>
            </a:r>
            <a:r>
              <a:rPr lang="en-US" dirty="0" smtClean="0"/>
              <a:t> </a:t>
            </a:r>
            <a:r>
              <a:rPr lang="en-US" i="1" dirty="0" smtClean="0"/>
              <a:t>L </a:t>
            </a:r>
            <a:r>
              <a:rPr lang="en-US" dirty="0" smtClean="0"/>
              <a:t>(</a:t>
            </a:r>
            <a:r>
              <a:rPr lang="en-US" dirty="0" err="1" smtClean="0"/>
              <a:t>chamada</a:t>
            </a:r>
            <a:r>
              <a:rPr lang="en-US" dirty="0" smtClean="0"/>
              <a:t> </a:t>
            </a:r>
            <a:r>
              <a:rPr lang="en-US" i="1" dirty="0" err="1" smtClean="0"/>
              <a:t>assíntota</a:t>
            </a:r>
            <a:r>
              <a:rPr lang="en-US" i="1" dirty="0" smtClean="0"/>
              <a:t> horizontal</a:t>
            </a:r>
            <a:r>
              <a:rPr lang="en-US" dirty="0" smtClean="0"/>
              <a:t>) </a:t>
            </a:r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fazemos</a:t>
            </a:r>
            <a:r>
              <a:rPr lang="en-US" dirty="0" smtClean="0"/>
              <a:t> </a:t>
            </a:r>
            <a:r>
              <a:rPr lang="en-US" i="1" dirty="0" smtClean="0"/>
              <a:t>x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 </a:t>
            </a:r>
            <a:r>
              <a:rPr lang="en-US" dirty="0" err="1" smtClean="0"/>
              <a:t>extremidade</a:t>
            </a:r>
            <a:r>
              <a:rPr lang="en-US" dirty="0" smtClean="0"/>
              <a:t> </a:t>
            </a:r>
            <a:r>
              <a:rPr lang="en-US" dirty="0" err="1" smtClean="0"/>
              <a:t>direita</a:t>
            </a:r>
            <a:r>
              <a:rPr lang="en-US" dirty="0" smtClean="0"/>
              <a:t>.</a:t>
            </a:r>
          </a:p>
        </p:txBody>
      </p:sp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165100" y="4114800"/>
            <a:ext cx="8902700" cy="2133600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533400" y="228600"/>
            <a:ext cx="81534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sz="2400" b="1">
                <a:solidFill>
                  <a:srgbClr val="CC0000"/>
                </a:solidFill>
              </a:rPr>
              <a:t>ASSÍNTOTAS HORIZONTAIS</a:t>
            </a:r>
          </a:p>
        </p:txBody>
      </p:sp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91000"/>
            <a:ext cx="8763000" cy="200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012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95313" y="968375"/>
            <a:ext cx="8458200" cy="5715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mtClean="0"/>
              <a:t>Um exemplo de curva com duas assíntotas horizontais é </a:t>
            </a:r>
            <a:r>
              <a:rPr lang="en-US" sz="4000" i="1" smtClean="0"/>
              <a:t>y</a:t>
            </a:r>
            <a:r>
              <a:rPr lang="en-US" sz="4000" smtClean="0"/>
              <a:t> = tg</a:t>
            </a:r>
            <a:r>
              <a:rPr lang="en-US" sz="4000" baseline="30000" smtClean="0"/>
              <a:t>-1</a:t>
            </a:r>
            <a:r>
              <a:rPr lang="en-US" sz="4000" i="1" smtClean="0"/>
              <a:t>x.</a:t>
            </a:r>
          </a:p>
        </p:txBody>
      </p:sp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1066800" y="2362200"/>
            <a:ext cx="3733800" cy="2971800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4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438400"/>
            <a:ext cx="3581400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18"/>
          <p:cNvSpPr txBox="1">
            <a:spLocks noChangeArrowheads="1"/>
          </p:cNvSpPr>
          <p:nvPr/>
        </p:nvSpPr>
        <p:spPr bwMode="auto">
          <a:xfrm>
            <a:off x="533400" y="384175"/>
            <a:ext cx="81534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sz="2400" b="1">
                <a:solidFill>
                  <a:srgbClr val="CC0000"/>
                </a:solidFill>
              </a:rPr>
              <a:t>ASSÍNTOTAS HORIZONTAIS</a:t>
            </a:r>
          </a:p>
        </p:txBody>
      </p:sp>
    </p:spTree>
    <p:extLst>
      <p:ext uri="{BB962C8B-B14F-4D97-AF65-F5344CB8AC3E}">
        <p14:creationId xmlns:p14="http://schemas.microsoft.com/office/powerpoint/2010/main" val="139326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08720"/>
            <a:ext cx="303212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9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457200" y="1000125"/>
            <a:ext cx="8686800" cy="5715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100" smtClean="0"/>
              <a:t>Dividindo o numerador e o denominador por </a:t>
            </a:r>
            <a:r>
              <a:rPr lang="en-US" sz="3100" i="1" smtClean="0"/>
              <a:t>x </a:t>
            </a:r>
            <a:r>
              <a:rPr lang="en-US" sz="3100" smtClean="0"/>
              <a:t>e usando as propriedades de limites, temos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3309938" y="1892300"/>
          <a:ext cx="881062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0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938" y="1892300"/>
                        <a:ext cx="881062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867400" y="4572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>
                <a:solidFill>
                  <a:srgbClr val="CC0000"/>
                </a:solidFill>
              </a:rPr>
              <a:t>Exemplo 4</a:t>
            </a: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533400" y="381000"/>
            <a:ext cx="81534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sz="2400" b="1">
                <a:solidFill>
                  <a:srgbClr val="CC0000"/>
                </a:solidFill>
              </a:rPr>
              <a:t>ASSÍNTOTAS HORIZONTAIS</a:t>
            </a:r>
          </a:p>
        </p:txBody>
      </p:sp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2286000"/>
            <a:ext cx="7929562" cy="351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762000" y="2209800"/>
            <a:ext cx="8077200" cy="3671888"/>
          </a:xfrm>
          <a:prstGeom prst="rect">
            <a:avLst/>
          </a:prstGeom>
          <a:noFill/>
          <a:ln w="9525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201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71500" y="985838"/>
            <a:ext cx="8458200" cy="5715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mtClean="0"/>
              <a:t>Portanto, a reta                é uma assíntota horizontal do gráfico de </a:t>
            </a:r>
            <a:r>
              <a:rPr lang="en-US" i="1" smtClean="0"/>
              <a:t>f</a:t>
            </a:r>
            <a:r>
              <a:rPr lang="en-US" smtClean="0"/>
              <a:t>.</a:t>
            </a:r>
          </a:p>
        </p:txBody>
      </p:sp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4724400" y="2371725"/>
            <a:ext cx="3581400" cy="3581400"/>
          </a:xfrm>
          <a:prstGeom prst="rect">
            <a:avLst/>
          </a:prstGeom>
          <a:noFill/>
          <a:ln w="9525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533400" y="332656"/>
            <a:ext cx="81534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sz="2400" b="1" dirty="0">
                <a:solidFill>
                  <a:srgbClr val="CC0000"/>
                </a:solidFill>
              </a:rPr>
              <a:t>ASSÍNTOTAS HORIZONTAIS</a:t>
            </a:r>
          </a:p>
        </p:txBody>
      </p:sp>
      <p:pic>
        <p:nvPicPr>
          <p:cNvPr id="6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438400"/>
            <a:ext cx="3438525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291" y="948000"/>
            <a:ext cx="1546109" cy="57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649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533400" y="332656"/>
            <a:ext cx="8153400" cy="494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sz="2400" b="1" dirty="0">
                <a:solidFill>
                  <a:srgbClr val="CC0000"/>
                </a:solidFill>
              </a:rPr>
              <a:t>ASSÍNTOTAS </a:t>
            </a:r>
            <a:r>
              <a:rPr lang="en-US" b="1" dirty="0" smtClean="0">
                <a:solidFill>
                  <a:srgbClr val="CC0000"/>
                </a:solidFill>
              </a:rPr>
              <a:t>VERTICAIS</a:t>
            </a:r>
            <a:endParaRPr lang="en-US" sz="2400" b="1" dirty="0">
              <a:solidFill>
                <a:srgbClr val="CC0000"/>
              </a:solidFill>
            </a:endParaRP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685800" y="1412776"/>
            <a:ext cx="8153400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sz="2400" b="1" dirty="0" smtClean="0">
                <a:solidFill>
                  <a:srgbClr val="CC0000"/>
                </a:solidFill>
              </a:rPr>
              <a:t>ASSÍNTOTAS </a:t>
            </a:r>
            <a:r>
              <a:rPr lang="en-US" b="1" dirty="0" smtClean="0">
                <a:solidFill>
                  <a:srgbClr val="CC0000"/>
                </a:solidFill>
              </a:rPr>
              <a:t>VERTICAIS</a:t>
            </a:r>
          </a:p>
          <a:p>
            <a:pPr eaLnBrk="1" hangingPunct="1">
              <a:lnSpc>
                <a:spcPct val="120000"/>
              </a:lnSpc>
            </a:pPr>
            <a:endParaRPr lang="en-US" sz="2400" b="1" dirty="0">
              <a:solidFill>
                <a:srgbClr val="CC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dirty="0" err="1" smtClean="0"/>
              <a:t>Encontre</a:t>
            </a:r>
            <a:r>
              <a:rPr lang="en-US" dirty="0" smtClean="0"/>
              <a:t>:</a:t>
            </a:r>
            <a:endParaRPr lang="en-US" sz="2400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35" y="2961048"/>
            <a:ext cx="4503405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857" y="4163144"/>
            <a:ext cx="3838575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865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42925" y="936625"/>
            <a:ext cx="8601075" cy="5715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mtClean="0"/>
              <a:t>Encontre</a:t>
            </a:r>
          </a:p>
          <a:p>
            <a:pPr lvl="1"/>
            <a:endParaRPr lang="en-US" sz="4800" smtClean="0"/>
          </a:p>
          <a:p>
            <a:pPr lvl="1"/>
            <a:r>
              <a:rPr lang="en-US" sz="2200" smtClean="0"/>
              <a:t>Como no Exemplo 3, vamos dividir o numerador e o denominador pela potência mais elevada do denominador, que é justamente </a:t>
            </a:r>
            <a:r>
              <a:rPr lang="en-US" sz="2200" i="1" smtClean="0"/>
              <a:t>x</a:t>
            </a:r>
            <a:r>
              <a:rPr lang="en-US" sz="2200" smtClean="0"/>
              <a:t>:</a:t>
            </a:r>
          </a:p>
          <a:p>
            <a:endParaRPr lang="en-US" sz="2200" smtClean="0">
              <a:solidFill>
                <a:srgbClr val="AC4600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smtClean="0">
                <a:solidFill>
                  <a:srgbClr val="AC4600"/>
                </a:solidFill>
              </a:rPr>
              <a:t>   </a:t>
            </a:r>
          </a:p>
          <a:p>
            <a:pPr lvl="1">
              <a:buFontTx/>
              <a:buNone/>
            </a:pPr>
            <a:r>
              <a:rPr lang="en-US" sz="2400" smtClean="0"/>
              <a:t>  </a:t>
            </a:r>
            <a:br>
              <a:rPr lang="en-US" sz="2400" smtClean="0"/>
            </a:br>
            <a:endParaRPr lang="en-US" sz="2400" smtClean="0"/>
          </a:p>
          <a:p>
            <a:pPr lvl="1">
              <a:buFontTx/>
              <a:buNone/>
            </a:pPr>
            <a:r>
              <a:rPr lang="en-US" sz="2200" smtClean="0"/>
              <a:t>pois                              e                             quando             .</a:t>
            </a:r>
            <a:endParaRPr lang="en-US" sz="2200" dirty="0" smtClean="0"/>
          </a:p>
        </p:txBody>
      </p:sp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609600" y="378495"/>
            <a:ext cx="81534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sz="2400" b="1" dirty="0">
                <a:solidFill>
                  <a:srgbClr val="CC0000"/>
                </a:solidFill>
              </a:rPr>
              <a:t>LIMITES INFINITOS NO INFINITO</a:t>
            </a: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066800"/>
            <a:ext cx="1891627" cy="12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881899"/>
            <a:ext cx="1800006" cy="5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200399"/>
            <a:ext cx="4504371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800600"/>
            <a:ext cx="1830000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4953000"/>
            <a:ext cx="1259996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797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1C07254-6E73-4324-90DF-E4366A976E9A}" type="datetime1">
              <a:rPr lang="pt-BR" sz="1400" smtClean="0"/>
              <a:pPr eaLnBrk="1" hangingPunct="1"/>
              <a:t>25/06/2014</a:t>
            </a:fld>
            <a:endParaRPr lang="pt-BR" sz="1400" dirty="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15CEFB1-3E7C-48ED-B10E-408BE4975E59}" type="slidenum">
              <a:rPr lang="pt-BR" sz="1400" smtClean="0"/>
              <a:pPr eaLnBrk="1" hangingPunct="1"/>
              <a:t>7</a:t>
            </a:fld>
            <a:endParaRPr lang="pt-BR" sz="1400" smtClean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07963" y="1182688"/>
            <a:ext cx="8713787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800" dirty="0" smtClean="0"/>
              <a:t>2. </a:t>
            </a:r>
            <a:r>
              <a:rPr lang="pt-BR" sz="1800" dirty="0"/>
              <a:t>Supõe-se que a população de uma certa comunidade suburbana, daqui a </a:t>
            </a:r>
            <a:r>
              <a:rPr lang="pt-BR" sz="1800" i="1" dirty="0"/>
              <a:t>t</a:t>
            </a:r>
            <a:r>
              <a:rPr lang="pt-BR" sz="1800" dirty="0"/>
              <a:t> anos, será de: </a:t>
            </a:r>
          </a:p>
          <a:p>
            <a:pPr algn="just" eaLnBrk="1" hangingPunct="1"/>
            <a:endParaRPr lang="pt-BR" sz="1800" dirty="0"/>
          </a:p>
          <a:p>
            <a:pPr algn="just" eaLnBrk="1" hangingPunct="1"/>
            <a:endParaRPr lang="pt-BR" sz="1800" dirty="0"/>
          </a:p>
          <a:p>
            <a:pPr algn="just" eaLnBrk="1" hangingPunct="1"/>
            <a:endParaRPr lang="pt-BR" sz="1800" dirty="0"/>
          </a:p>
          <a:p>
            <a:pPr algn="just" eaLnBrk="1" hangingPunct="1"/>
            <a:r>
              <a:rPr lang="pt-BR" sz="1800" dirty="0"/>
              <a:t>a) Daqui a 9 anos, qual será a população da comunidade?</a:t>
            </a:r>
          </a:p>
          <a:p>
            <a:pPr algn="just" eaLnBrk="1" hangingPunct="1"/>
            <a:r>
              <a:rPr lang="pt-BR" sz="1800" b="1" dirty="0"/>
              <a:t>    Resposta</a:t>
            </a:r>
            <a:r>
              <a:rPr lang="pt-BR" sz="1800" dirty="0"/>
              <a:t>: </a:t>
            </a:r>
            <a:r>
              <a:rPr lang="pt-BR" sz="1800" i="1" dirty="0"/>
              <a:t>P</a:t>
            </a:r>
            <a:r>
              <a:rPr lang="pt-BR" sz="1800" dirty="0"/>
              <a:t>(9) = 194/10 = 19,4 milhares</a:t>
            </a:r>
          </a:p>
          <a:p>
            <a:pPr algn="just" eaLnBrk="1" hangingPunct="1"/>
            <a:endParaRPr lang="pt-BR" sz="1800" dirty="0"/>
          </a:p>
          <a:p>
            <a:pPr algn="just" eaLnBrk="1" hangingPunct="1"/>
            <a:r>
              <a:rPr lang="pt-BR" sz="1800" dirty="0"/>
              <a:t>b) De quanto a população crescerá durante o 9</a:t>
            </a:r>
            <a:r>
              <a:rPr lang="pt-BR" sz="1800" u="sng" baseline="30000" dirty="0"/>
              <a:t>0</a:t>
            </a:r>
            <a:r>
              <a:rPr lang="pt-BR" sz="1800" dirty="0"/>
              <a:t> ano?</a:t>
            </a:r>
          </a:p>
          <a:p>
            <a:pPr algn="just" eaLnBrk="1" hangingPunct="1"/>
            <a:r>
              <a:rPr lang="pt-BR" sz="1800" b="1" dirty="0"/>
              <a:t>   Resposta</a:t>
            </a:r>
            <a:r>
              <a:rPr lang="pt-BR" sz="1800" dirty="0"/>
              <a:t>: </a:t>
            </a:r>
            <a:r>
              <a:rPr lang="pt-BR" sz="1800" i="1" dirty="0"/>
              <a:t>P</a:t>
            </a:r>
            <a:r>
              <a:rPr lang="pt-BR" sz="1800" dirty="0"/>
              <a:t>(9) – </a:t>
            </a:r>
            <a:r>
              <a:rPr lang="pt-BR" sz="1800" i="1" dirty="0"/>
              <a:t>P</a:t>
            </a:r>
            <a:r>
              <a:rPr lang="pt-BR" sz="1800" dirty="0"/>
              <a:t>(8) = 194/10 -  58/3 = (1/15) milhares  = 67 habitantes</a:t>
            </a:r>
          </a:p>
          <a:p>
            <a:pPr algn="just" eaLnBrk="1" hangingPunct="1"/>
            <a:endParaRPr lang="pt-BR" sz="1800" dirty="0"/>
          </a:p>
          <a:p>
            <a:pPr algn="just" eaLnBrk="1" hangingPunct="1"/>
            <a:r>
              <a:rPr lang="pt-BR" sz="1800" dirty="0"/>
              <a:t>c) Ao longo desse tempo, o que acontecerá ao tamanho da população?</a:t>
            </a:r>
            <a:endParaRPr lang="pt-BR" sz="1800" b="1" dirty="0"/>
          </a:p>
          <a:p>
            <a:pPr algn="just" eaLnBrk="1" hangingPunct="1"/>
            <a:r>
              <a:rPr lang="pt-BR" sz="1800" b="1" dirty="0"/>
              <a:t>    Resposta</a:t>
            </a:r>
            <a:r>
              <a:rPr lang="pt-BR" sz="1800" dirty="0"/>
              <a:t>: A população aproximar-se-á de 20 mil habitantes.</a:t>
            </a:r>
            <a:endParaRPr lang="pt-BR" sz="1800" b="1" dirty="0"/>
          </a:p>
          <a:p>
            <a:pPr algn="just" eaLnBrk="1" hangingPunct="1"/>
            <a:endParaRPr lang="pt-BR" sz="1800" b="1" dirty="0"/>
          </a:p>
          <a:p>
            <a:pPr algn="just" eaLnBrk="1" hangingPunct="1"/>
            <a:r>
              <a:rPr lang="pt-BR" sz="1800" b="1" dirty="0"/>
              <a:t>Nota</a:t>
            </a:r>
            <a:r>
              <a:rPr lang="pt-BR" sz="1800" dirty="0"/>
              <a:t>: É importante ter em mente que o limite pode ser um ponto que nunca é atingido, mas do qual pode-se aproximar tanto quanto se desejar.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6513" y="3213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2555875" y="1700213"/>
          <a:ext cx="2881313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5" name="Equation" r:id="rId3" imgW="1600200" imgH="393700" progId="Equation.3">
                  <p:embed/>
                </p:oleObj>
              </mc:Choice>
              <mc:Fallback>
                <p:oleObj name="Equation" r:id="rId3" imgW="1600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1700213"/>
                        <a:ext cx="2881313" cy="7032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96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/>
        </p:nvGraphicFramePr>
        <p:xfrm>
          <a:off x="611188" y="2133600"/>
          <a:ext cx="8137523" cy="24891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6309"/>
                <a:gridCol w="1368256"/>
                <a:gridCol w="1656310"/>
                <a:gridCol w="1800338"/>
                <a:gridCol w="1656310"/>
              </a:tblGrid>
              <a:tr h="2804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Se f(x) tende a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e g(x) tende a  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f(x)+g(x) tende a 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f(x). g(x) tende a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f(x) : g(x) tende a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</a:tr>
              <a:tr h="3155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+∞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+∞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+∞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+∞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?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</a:tr>
              <a:tr h="3155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-∞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-∞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-∞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+∞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?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</a:tr>
              <a:tr h="3155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+∞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-∞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?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-∞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?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</a:tr>
              <a:tr h="3155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-∞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+∞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?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-∞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?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</a:tr>
              <a:tr h="3155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M = 0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+∞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+∞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?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?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</a:tr>
              <a:tr h="3155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M = 0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-∞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-∞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?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?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</a:tr>
              <a:tr h="3155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M = 0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N = 0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?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5" marR="68585" marT="0" marB="0"/>
                </a:tc>
              </a:tr>
            </a:tbl>
          </a:graphicData>
        </a:graphic>
      </p:graphicFrame>
      <p:sp>
        <p:nvSpPr>
          <p:cNvPr id="24634" name="Rectangle 13"/>
          <p:cNvSpPr>
            <a:spLocks noChangeArrowheads="1"/>
          </p:cNvSpPr>
          <p:nvPr/>
        </p:nvSpPr>
        <p:spPr bwMode="auto">
          <a:xfrm>
            <a:off x="1371600" y="1412875"/>
            <a:ext cx="67024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pt-BR" sz="1800" b="1">
                <a:latin typeface="Calibri" pitchFamily="34" charset="0"/>
                <a:ea typeface="Calibri" pitchFamily="34" charset="0"/>
                <a:cs typeface="Times New Roman" pitchFamily="18" charset="0"/>
              </a:rPr>
              <a:t>            PROPRIEDADES DOS LIMITES INFINITOS – PARTICULARIDADES</a:t>
            </a:r>
            <a:endParaRPr lang="pt-BR" sz="1100"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4635" name="CaixaDeTexto 3"/>
          <p:cNvSpPr txBox="1">
            <a:spLocks noChangeArrowheads="1"/>
          </p:cNvSpPr>
          <p:nvPr/>
        </p:nvSpPr>
        <p:spPr bwMode="auto">
          <a:xfrm>
            <a:off x="971550" y="5013325"/>
            <a:ext cx="42481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2000" b="1">
                <a:latin typeface="Calibri" pitchFamily="34" charset="0"/>
                <a:ea typeface="Calibri" pitchFamily="34" charset="0"/>
                <a:cs typeface="Times New Roman" pitchFamily="18" charset="0"/>
              </a:rPr>
              <a:t>OBS.: 1</a:t>
            </a:r>
            <a:r>
              <a:rPr lang="pt-BR" sz="2000" b="1" baseline="30000">
                <a:latin typeface="Calibri" pitchFamily="34" charset="0"/>
                <a:ea typeface="Calibri" pitchFamily="34" charset="0"/>
                <a:cs typeface="Times New Roman" pitchFamily="18" charset="0"/>
              </a:rPr>
              <a:t>∞ </a:t>
            </a:r>
            <a:r>
              <a:rPr lang="pt-BR" sz="2000" b="1">
                <a:latin typeface="Calibri" pitchFamily="34" charset="0"/>
                <a:ea typeface="Calibri" pitchFamily="34" charset="0"/>
                <a:cs typeface="Times New Roman" pitchFamily="18" charset="0"/>
              </a:rPr>
              <a:t>= ?   ;  0 . ∞ = ? ;  0</a:t>
            </a:r>
            <a:r>
              <a:rPr lang="pt-BR" sz="2000" b="1" baseline="30000">
                <a:latin typeface="Calibri" pitchFamily="34" charset="0"/>
                <a:ea typeface="Calibri" pitchFamily="34" charset="0"/>
                <a:cs typeface="Times New Roman" pitchFamily="18" charset="0"/>
              </a:rPr>
              <a:t>∞</a:t>
            </a:r>
            <a:r>
              <a:rPr lang="pt-BR" sz="2000" b="1">
                <a:latin typeface="Calibri" pitchFamily="34" charset="0"/>
                <a:ea typeface="Calibri" pitchFamily="34" charset="0"/>
                <a:cs typeface="Times New Roman" pitchFamily="18" charset="0"/>
              </a:rPr>
              <a:t> = ?</a:t>
            </a:r>
            <a:endParaRPr lang="pt-BR" sz="2000">
              <a:ea typeface="Calibri" pitchFamily="34" charset="0"/>
              <a:cs typeface="Times New Roman" pitchFamily="18" charset="0"/>
            </a:endParaRPr>
          </a:p>
          <a:p>
            <a:pPr eaLnBrk="1" hangingPunct="1"/>
            <a:endParaRPr lang="pt-BR">
              <a:ea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aixaDeTexto 15"/>
          <p:cNvSpPr txBox="1">
            <a:spLocks noChangeArrowheads="1"/>
          </p:cNvSpPr>
          <p:nvPr/>
        </p:nvSpPr>
        <p:spPr bwMode="auto">
          <a:xfrm>
            <a:off x="250825" y="260350"/>
            <a:ext cx="8424863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PT" sz="2000" b="1" dirty="0"/>
              <a:t>Função  Polinômio :  </a:t>
            </a:r>
            <a:r>
              <a:rPr lang="pt-BR" sz="2000" dirty="0"/>
              <a:t>f :  R → R ,   f(x)  = </a:t>
            </a:r>
            <a:r>
              <a:rPr lang="pt-BR" sz="2000" dirty="0" err="1"/>
              <a:t>a</a:t>
            </a:r>
            <a:r>
              <a:rPr lang="pt-BR" sz="2000" baseline="-25000" dirty="0" err="1"/>
              <a:t>o</a:t>
            </a:r>
            <a:r>
              <a:rPr lang="pt-BR" sz="2000" dirty="0" err="1"/>
              <a:t>x</a:t>
            </a:r>
            <a:r>
              <a:rPr lang="pt-BR" sz="2000" baseline="30000" dirty="0" err="1"/>
              <a:t>n</a:t>
            </a:r>
            <a:r>
              <a:rPr lang="pt-BR" sz="2000" dirty="0"/>
              <a:t>  + a</a:t>
            </a:r>
            <a:r>
              <a:rPr lang="pt-BR" sz="2000" baseline="-25000" dirty="0"/>
              <a:t>1</a:t>
            </a:r>
            <a:r>
              <a:rPr lang="pt-BR" sz="2000" dirty="0"/>
              <a:t>x</a:t>
            </a:r>
            <a:r>
              <a:rPr lang="pt-BR" sz="2000" baseline="30000" dirty="0"/>
              <a:t>n-1</a:t>
            </a:r>
            <a:r>
              <a:rPr lang="pt-BR" sz="2000" dirty="0"/>
              <a:t>+ .  .  .  + a</a:t>
            </a:r>
            <a:r>
              <a:rPr lang="pt-BR" sz="2000" baseline="-25000" dirty="0"/>
              <a:t>n-1</a:t>
            </a:r>
            <a:r>
              <a:rPr lang="pt-BR" sz="2000" dirty="0"/>
              <a:t>x + </a:t>
            </a:r>
            <a:r>
              <a:rPr lang="pt-BR" sz="2000" dirty="0" err="1"/>
              <a:t>a</a:t>
            </a:r>
            <a:r>
              <a:rPr lang="pt-BR" sz="2000" baseline="30000" dirty="0" err="1"/>
              <a:t>n</a:t>
            </a:r>
            <a:r>
              <a:rPr lang="pt-BR" sz="2000" dirty="0"/>
              <a:t>,  com a ≠0 .  Considerando x  ≠  0  e  pondo  </a:t>
            </a:r>
            <a:r>
              <a:rPr lang="pt-BR" sz="2000" dirty="0" err="1"/>
              <a:t>a</a:t>
            </a:r>
            <a:r>
              <a:rPr lang="pt-BR" sz="2000" baseline="-25000" dirty="0" err="1"/>
              <a:t>o</a:t>
            </a:r>
            <a:r>
              <a:rPr lang="pt-BR" sz="2000" dirty="0" err="1"/>
              <a:t>x</a:t>
            </a:r>
            <a:r>
              <a:rPr lang="pt-BR" sz="2000" baseline="30000" dirty="0" err="1"/>
              <a:t>n</a:t>
            </a:r>
            <a:r>
              <a:rPr lang="pt-BR" sz="2000" baseline="30000" dirty="0"/>
              <a:t> </a:t>
            </a:r>
            <a:r>
              <a:rPr lang="pt-BR" sz="2000" dirty="0"/>
              <a:t> em  evidência , vemos  que:</a:t>
            </a:r>
          </a:p>
          <a:p>
            <a:pPr eaLnBrk="1" hangingPunct="1"/>
            <a:endParaRPr lang="pt-BR" sz="1800" dirty="0"/>
          </a:p>
          <a:p>
            <a:pPr eaLnBrk="1" hangingPunct="1"/>
            <a:r>
              <a:rPr lang="pt-BR" sz="1800" dirty="0"/>
              <a:t>        </a:t>
            </a:r>
          </a:p>
          <a:p>
            <a:pPr eaLnBrk="1" hangingPunct="1"/>
            <a:endParaRPr lang="pt-PT" sz="1800" b="1" dirty="0"/>
          </a:p>
          <a:p>
            <a:pPr eaLnBrk="1" hangingPunct="1"/>
            <a:r>
              <a:rPr lang="pt-PT" sz="1800" b="1" dirty="0"/>
              <a:t>Limites de </a:t>
            </a:r>
            <a:r>
              <a:rPr lang="pt-PT" sz="1800" b="1" dirty="0" smtClean="0"/>
              <a:t>funções Polinomias</a:t>
            </a:r>
            <a:r>
              <a:rPr lang="pt-PT" sz="1800" b="1" dirty="0"/>
              <a:t>:   </a:t>
            </a:r>
            <a:endParaRPr lang="pt-BR" sz="1800" dirty="0"/>
          </a:p>
          <a:p>
            <a:pPr eaLnBrk="1" hangingPunct="1"/>
            <a:r>
              <a:rPr lang="pt-PT" sz="1800" dirty="0"/>
              <a:t>      Seja </a:t>
            </a:r>
            <a:r>
              <a:rPr lang="pt-BR" sz="1800" dirty="0"/>
              <a:t>f: R → R ,   f(x) =  </a:t>
            </a:r>
            <a:r>
              <a:rPr lang="pt-BR" sz="1800" dirty="0" err="1"/>
              <a:t>ax</a:t>
            </a:r>
            <a:r>
              <a:rPr lang="pt-BR" sz="1800" baseline="30000" dirty="0" err="1"/>
              <a:t>n</a:t>
            </a:r>
            <a:r>
              <a:rPr lang="pt-BR" sz="1800" dirty="0"/>
              <a:t>   ( a  &gt;  0 ,  n ε N</a:t>
            </a:r>
            <a:r>
              <a:rPr lang="pt-BR" sz="1800" baseline="30000" dirty="0"/>
              <a:t>*</a:t>
            </a:r>
            <a:r>
              <a:rPr lang="pt-BR" sz="1800" dirty="0"/>
              <a:t>  ) , sejas  os limites:</a:t>
            </a:r>
          </a:p>
          <a:p>
            <a:pPr eaLnBrk="1" hangingPunct="1"/>
            <a:endParaRPr lang="pt-BR" sz="1800" dirty="0"/>
          </a:p>
          <a:p>
            <a:pPr eaLnBrk="1" hangingPunct="1"/>
            <a:r>
              <a:rPr lang="pt-BR" dirty="0"/>
              <a:t>                       </a:t>
            </a:r>
          </a:p>
          <a:p>
            <a:pPr eaLnBrk="1" hangingPunct="1"/>
            <a:endParaRPr lang="pt-BR" dirty="0"/>
          </a:p>
          <a:p>
            <a:pPr eaLnBrk="1" hangingPunct="1"/>
            <a:endParaRPr lang="pt-BR" dirty="0"/>
          </a:p>
        </p:txBody>
      </p:sp>
      <p:pic>
        <p:nvPicPr>
          <p:cNvPr id="25603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908050"/>
            <a:ext cx="2516188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492375"/>
            <a:ext cx="28479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160713"/>
            <a:ext cx="4743450" cy="140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6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5607" name="Rectangle 20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25608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3468688"/>
            <a:ext cx="3592513" cy="82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28600" y="228600"/>
            <a:ext cx="5710238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b="1"/>
              <a:t>Limites de funções racionais:</a:t>
            </a:r>
          </a:p>
          <a:p>
            <a:pPr eaLnBrk="1" hangingPunct="1"/>
            <a:r>
              <a:rPr lang="pt-BR" b="1"/>
              <a:t>a)</a:t>
            </a:r>
            <a:r>
              <a:rPr lang="pt-BR"/>
              <a:t>Numerador e denominador de mesmo grau</a:t>
            </a:r>
          </a:p>
        </p:txBody>
      </p:sp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539750" y="1341438"/>
          <a:ext cx="6858000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2" name="Equation" r:id="rId3" imgW="2679700" imgH="444500" progId="Equation.DSMT4">
                  <p:embed/>
                </p:oleObj>
              </mc:Choice>
              <mc:Fallback>
                <p:oleObj name="Equation" r:id="rId3" imgW="2679700" imgH="4445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341438"/>
                        <a:ext cx="6858000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4"/>
          <p:cNvGraphicFramePr>
            <a:graphicFrameLocks noChangeAspect="1"/>
          </p:cNvGraphicFramePr>
          <p:nvPr/>
        </p:nvGraphicFramePr>
        <p:xfrm>
          <a:off x="685800" y="3352800"/>
          <a:ext cx="2667000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3" name="Equation" r:id="rId5" imgW="926698" imgH="393529" progId="Equation.DSMT4">
                  <p:embed/>
                </p:oleObj>
              </mc:Choice>
              <mc:Fallback>
                <p:oleObj name="Equation" r:id="rId5" imgW="926698" imgH="393529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352800"/>
                        <a:ext cx="2667000" cy="113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29" name="Picture 6" descr="C:\Documents and Settings\luiz\Meus documentos\Companion\Thomas\Transparências\6247f1xx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855913"/>
            <a:ext cx="541020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228600" y="304800"/>
            <a:ext cx="685796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dirty="0"/>
              <a:t>Grau do Numerador Maior que </a:t>
            </a:r>
            <a:r>
              <a:rPr lang="pt-BR" dirty="0" smtClean="0"/>
              <a:t>Grau </a:t>
            </a:r>
            <a:r>
              <a:rPr lang="pt-BR" dirty="0"/>
              <a:t>do </a:t>
            </a:r>
            <a:r>
              <a:rPr lang="pt-BR" dirty="0" smtClean="0"/>
              <a:t>Denominador</a:t>
            </a:r>
          </a:p>
          <a:p>
            <a:pPr eaLnBrk="1" hangingPunct="1"/>
            <a:r>
              <a:rPr lang="pt-BR" dirty="0" smtClean="0"/>
              <a:t>ASSÍNTOTA OBLIQUA</a:t>
            </a:r>
            <a:endParaRPr lang="pt-BR" dirty="0"/>
          </a:p>
        </p:txBody>
      </p:sp>
      <p:graphicFrame>
        <p:nvGraphicFramePr>
          <p:cNvPr id="276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0609"/>
              </p:ext>
            </p:extLst>
          </p:nvPr>
        </p:nvGraphicFramePr>
        <p:xfrm>
          <a:off x="395536" y="1134878"/>
          <a:ext cx="5638800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5" name="Equation" r:id="rId3" imgW="1943100" imgH="444500" progId="Equation.DSMT4">
                  <p:embed/>
                </p:oleObj>
              </mc:Choice>
              <mc:Fallback>
                <p:oleObj name="Equation" r:id="rId3" imgW="1943100" imgH="4445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134878"/>
                        <a:ext cx="5638800" cy="110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743552"/>
              </p:ext>
            </p:extLst>
          </p:nvPr>
        </p:nvGraphicFramePr>
        <p:xfrm>
          <a:off x="6084168" y="1484784"/>
          <a:ext cx="11430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6" name="Equation" r:id="rId5" imgW="355138" imgH="126835" progId="Equation.DSMT4">
                  <p:embed/>
                </p:oleObj>
              </mc:Choice>
              <mc:Fallback>
                <p:oleObj name="Equation" r:id="rId5" imgW="355138" imgH="126835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1484784"/>
                        <a:ext cx="114300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228600" y="5410200"/>
            <a:ext cx="86756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Divida o numerador e o denominador por x.</a:t>
            </a:r>
          </a:p>
          <a:p>
            <a:pPr eaLnBrk="1" hangingPunct="1"/>
            <a:r>
              <a:rPr lang="pt-BR"/>
              <a:t>O numerador agora tende a          ao passo que o denominador tende a</a:t>
            </a:r>
          </a:p>
          <a:p>
            <a:pPr eaLnBrk="1" hangingPunct="1"/>
            <a:r>
              <a:rPr lang="pt-BR"/>
              <a:t>7, então a razão             .</a:t>
            </a:r>
          </a:p>
        </p:txBody>
      </p:sp>
      <p:graphicFrame>
        <p:nvGraphicFramePr>
          <p:cNvPr id="27654" name="Object 6"/>
          <p:cNvGraphicFramePr>
            <a:graphicFrameLocks noChangeAspect="1"/>
          </p:cNvGraphicFramePr>
          <p:nvPr/>
        </p:nvGraphicFramePr>
        <p:xfrm>
          <a:off x="3657600" y="5867400"/>
          <a:ext cx="7429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7" name="Equation" r:id="rId7" imgW="266353" imgH="126835" progId="Equation.DSMT4">
                  <p:embed/>
                </p:oleObj>
              </mc:Choice>
              <mc:Fallback>
                <p:oleObj name="Equation" r:id="rId7" imgW="266353" imgH="126835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5867400"/>
                        <a:ext cx="74295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Object 7"/>
          <p:cNvGraphicFramePr>
            <a:graphicFrameLocks noChangeAspect="1"/>
          </p:cNvGraphicFramePr>
          <p:nvPr/>
        </p:nvGraphicFramePr>
        <p:xfrm>
          <a:off x="2209800" y="6248400"/>
          <a:ext cx="990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8" name="Equation" r:id="rId9" imgW="419100" imgH="139700" progId="Equation.DSMT4">
                  <p:embed/>
                </p:oleObj>
              </mc:Choice>
              <mc:Fallback>
                <p:oleObj name="Equation" r:id="rId9" imgW="419100" imgH="1397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6248400"/>
                        <a:ext cx="990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6" name="Picture 9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466875"/>
            <a:ext cx="4419600" cy="355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" descr="0205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00013"/>
            <a:ext cx="8064500" cy="665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0202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307975"/>
            <a:ext cx="8940800" cy="624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 descr="0206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1052513"/>
            <a:ext cx="7377113" cy="570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19" name="CaixaDeTexto 2"/>
          <p:cNvSpPr txBox="1">
            <a:spLocks noChangeArrowheads="1"/>
          </p:cNvSpPr>
          <p:nvPr/>
        </p:nvSpPr>
        <p:spPr bwMode="auto">
          <a:xfrm>
            <a:off x="1187450" y="188913"/>
            <a:ext cx="6985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LIMITE INFINITOS NO INFINITO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ChangeArrowheads="1"/>
          </p:cNvSpPr>
          <p:nvPr/>
        </p:nvSpPr>
        <p:spPr bwMode="auto">
          <a:xfrm>
            <a:off x="0" y="609600"/>
            <a:ext cx="9144000" cy="144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pt-BR" b="1" u="sng">
                <a:cs typeface="Times New Roman" pitchFamily="18" charset="0"/>
              </a:rPr>
              <a:t>Teorema do Confronto</a:t>
            </a:r>
            <a:r>
              <a:rPr lang="pt-BR" sz="2800" b="1">
                <a:cs typeface="Times New Roman" pitchFamily="18" charset="0"/>
              </a:rPr>
              <a:t> </a:t>
            </a:r>
            <a:endParaRPr lang="pt-BR" sz="2800">
              <a:cs typeface="Times New Roman" pitchFamily="18" charset="0"/>
            </a:endParaRPr>
          </a:p>
          <a:p>
            <a:pPr eaLnBrk="0" hangingPunct="0"/>
            <a:r>
              <a:rPr lang="pt-BR" sz="2000">
                <a:latin typeface="Arial" charset="0"/>
                <a:cs typeface="Arial" charset="0"/>
              </a:rPr>
              <a:t>O teorema se refere a uma função f cujos valores estão limitados entre os valores de outras duas funções, </a:t>
            </a:r>
            <a:r>
              <a:rPr lang="pt-BR" sz="2000" i="1">
                <a:latin typeface="Arial" charset="0"/>
                <a:cs typeface="Arial" charset="0"/>
              </a:rPr>
              <a:t>g</a:t>
            </a:r>
            <a:r>
              <a:rPr lang="pt-BR" sz="2000">
                <a:latin typeface="Arial" charset="0"/>
                <a:cs typeface="Arial" charset="0"/>
              </a:rPr>
              <a:t> e </a:t>
            </a:r>
            <a:r>
              <a:rPr lang="pt-BR" sz="2000" i="1">
                <a:latin typeface="Arial" charset="0"/>
                <a:cs typeface="Arial" charset="0"/>
              </a:rPr>
              <a:t>h</a:t>
            </a:r>
            <a:r>
              <a:rPr lang="pt-BR" sz="2000">
                <a:latin typeface="Arial" charset="0"/>
                <a:cs typeface="Arial" charset="0"/>
              </a:rPr>
              <a:t>. Se </a:t>
            </a:r>
            <a:r>
              <a:rPr lang="pt-BR" sz="2000" i="1">
                <a:latin typeface="Arial" charset="0"/>
                <a:cs typeface="Arial" charset="0"/>
              </a:rPr>
              <a:t>g</a:t>
            </a:r>
            <a:r>
              <a:rPr lang="pt-BR" sz="2000">
                <a:latin typeface="Arial" charset="0"/>
                <a:cs typeface="Arial" charset="0"/>
              </a:rPr>
              <a:t> e </a:t>
            </a:r>
            <a:r>
              <a:rPr lang="pt-BR" sz="2000" i="1">
                <a:latin typeface="Arial" charset="0"/>
                <a:cs typeface="Arial" charset="0"/>
              </a:rPr>
              <a:t>h</a:t>
            </a:r>
            <a:r>
              <a:rPr lang="pt-BR" sz="2000">
                <a:latin typeface="Arial" charset="0"/>
                <a:cs typeface="Arial" charset="0"/>
              </a:rPr>
              <a:t> tiverem o mesmo limite quando</a:t>
            </a:r>
          </a:p>
          <a:p>
            <a:pPr eaLnBrk="0" hangingPunct="0"/>
            <a:r>
              <a:rPr lang="pt-BR" sz="2000">
                <a:latin typeface="Arial" charset="0"/>
                <a:cs typeface="Arial" charset="0"/>
              </a:rPr>
              <a:t>x → c, então </a:t>
            </a:r>
            <a:r>
              <a:rPr lang="pt-BR" sz="2000" i="1">
                <a:latin typeface="Arial" charset="0"/>
                <a:cs typeface="Arial" charset="0"/>
              </a:rPr>
              <a:t>f  </a:t>
            </a:r>
            <a:r>
              <a:rPr lang="pt-BR" sz="2000">
                <a:latin typeface="Arial" charset="0"/>
                <a:cs typeface="Arial" charset="0"/>
              </a:rPr>
              <a:t>também terá esse limite.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3175" y="4652963"/>
            <a:ext cx="9144000" cy="163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pt-BR" sz="2000">
                <a:cs typeface="Times New Roman" pitchFamily="18" charset="0"/>
              </a:rPr>
              <a:t>Suponha que g(x) ≤ f(x) ≤  h(x) para qualquer </a:t>
            </a:r>
            <a:r>
              <a:rPr lang="pt-BR" sz="2000" i="1">
                <a:cs typeface="Times New Roman" pitchFamily="18" charset="0"/>
              </a:rPr>
              <a:t>x</a:t>
            </a:r>
            <a:r>
              <a:rPr lang="pt-BR" sz="2000">
                <a:cs typeface="Times New Roman" pitchFamily="18" charset="0"/>
              </a:rPr>
              <a:t> em um intervalo de aberto contendo c, exceto possivelmente em   </a:t>
            </a:r>
            <a:r>
              <a:rPr lang="pt-BR" sz="2000" i="1">
                <a:cs typeface="Times New Roman" pitchFamily="18" charset="0"/>
              </a:rPr>
              <a:t>x = c</a:t>
            </a:r>
            <a:r>
              <a:rPr lang="pt-BR" sz="2000">
                <a:cs typeface="Times New Roman" pitchFamily="18" charset="0"/>
              </a:rPr>
              <a:t> . Suponha também que:</a:t>
            </a:r>
            <a:r>
              <a:rPr lang="pt-BR" sz="2000"/>
              <a:t>  </a:t>
            </a:r>
          </a:p>
          <a:p>
            <a:pPr eaLnBrk="0" hangingPunct="0"/>
            <a:r>
              <a:rPr lang="pt-BR" sz="2000"/>
              <a:t>                                                                      </a:t>
            </a:r>
          </a:p>
          <a:p>
            <a:pPr eaLnBrk="0" hangingPunct="0"/>
            <a:r>
              <a:rPr lang="pt-BR" sz="2000"/>
              <a:t>                                                                    </a:t>
            </a:r>
          </a:p>
          <a:p>
            <a:pPr eaLnBrk="0" hangingPunct="0"/>
            <a:endParaRPr lang="pt-BR" sz="2000"/>
          </a:p>
        </p:txBody>
      </p:sp>
      <p:graphicFrame>
        <p:nvGraphicFramePr>
          <p:cNvPr id="36868" name="Objeto 2"/>
          <p:cNvGraphicFramePr>
            <a:graphicFrameLocks noChangeAspect="1"/>
          </p:cNvGraphicFramePr>
          <p:nvPr/>
        </p:nvGraphicFramePr>
        <p:xfrm>
          <a:off x="827088" y="5445125"/>
          <a:ext cx="33591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5" name="Equation" r:id="rId3" imgW="1054100" imgH="228600" progId="Equation.DSMT4">
                  <p:embed/>
                </p:oleObj>
              </mc:Choice>
              <mc:Fallback>
                <p:oleObj name="Equation" r:id="rId3" imgW="1054100" imgH="228600" progId="Equation.DSMT4">
                  <p:embed/>
                  <p:pic>
                    <p:nvPicPr>
                      <p:cNvPr id="0" name="Objeto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445125"/>
                        <a:ext cx="335915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Objeto 4"/>
          <p:cNvGraphicFramePr>
            <a:graphicFrameLocks noChangeAspect="1"/>
          </p:cNvGraphicFramePr>
          <p:nvPr/>
        </p:nvGraphicFramePr>
        <p:xfrm>
          <a:off x="5508625" y="5373688"/>
          <a:ext cx="1985963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6" name="Equation" r:id="rId5" imgW="609600" imgH="228600" progId="Equation.DSMT4">
                  <p:embed/>
                </p:oleObj>
              </mc:Choice>
              <mc:Fallback>
                <p:oleObj name="Equation" r:id="rId5" imgW="609600" imgH="228600" progId="Equation.DSMT4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5373688"/>
                        <a:ext cx="1985963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87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88" y="2276475"/>
            <a:ext cx="334645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71" name="Objeto 1"/>
          <p:cNvGraphicFramePr>
            <a:graphicFrameLocks noChangeAspect="1"/>
          </p:cNvGraphicFramePr>
          <p:nvPr/>
        </p:nvGraphicFramePr>
        <p:xfrm>
          <a:off x="4284663" y="5468938"/>
          <a:ext cx="9112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7" name="Equation" r:id="rId8" imgW="279400" imgH="139700" progId="Equation.DSMT4">
                  <p:embed/>
                </p:oleObj>
              </mc:Choice>
              <mc:Fallback>
                <p:oleObj name="Equation" r:id="rId8" imgW="279400" imgH="139700" progId="Equation.DSMT4">
                  <p:embed/>
                  <p:pic>
                    <p:nvPicPr>
                      <p:cNvPr id="0" name="Obje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5468938"/>
                        <a:ext cx="9112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Objeto 1"/>
          <p:cNvGraphicFramePr>
            <a:graphicFrameLocks noChangeAspect="1"/>
          </p:cNvGraphicFramePr>
          <p:nvPr/>
        </p:nvGraphicFramePr>
        <p:xfrm>
          <a:off x="2051050" y="769938"/>
          <a:ext cx="1727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8" name="Equation" r:id="rId3" imgW="1727200" imgH="457200" progId="Equation.DSMT4">
                  <p:embed/>
                </p:oleObj>
              </mc:Choice>
              <mc:Fallback>
                <p:oleObj name="Equation" r:id="rId3" imgW="1727200" imgH="457200" progId="Equation.DSMT4">
                  <p:embed/>
                  <p:pic>
                    <p:nvPicPr>
                      <p:cNvPr id="0" name="Obje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769938"/>
                        <a:ext cx="1727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CaixaDeTexto 2"/>
          <p:cNvSpPr txBox="1">
            <a:spLocks noChangeArrowheads="1"/>
          </p:cNvSpPr>
          <p:nvPr/>
        </p:nvSpPr>
        <p:spPr bwMode="auto">
          <a:xfrm>
            <a:off x="604838" y="758825"/>
            <a:ext cx="73453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2000"/>
              <a:t>Calcular:</a:t>
            </a:r>
            <a:r>
              <a:rPr lang="pt-BR"/>
              <a:t> </a:t>
            </a:r>
          </a:p>
        </p:txBody>
      </p:sp>
      <p:sp>
        <p:nvSpPr>
          <p:cNvPr id="37892" name="CaixaDeTexto 3"/>
          <p:cNvSpPr txBox="1">
            <a:spLocks noChangeArrowheads="1"/>
          </p:cNvSpPr>
          <p:nvPr/>
        </p:nvSpPr>
        <p:spPr bwMode="auto">
          <a:xfrm>
            <a:off x="585788" y="1270000"/>
            <a:ext cx="79009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2000"/>
              <a:t>Solução</a:t>
            </a:r>
            <a:r>
              <a:rPr lang="pt-BR"/>
              <a:t>: para todo x ≠ 0: </a:t>
            </a:r>
          </a:p>
        </p:txBody>
      </p:sp>
      <p:graphicFrame>
        <p:nvGraphicFramePr>
          <p:cNvPr id="37893" name="Objeto 4"/>
          <p:cNvGraphicFramePr>
            <a:graphicFrameLocks noChangeAspect="1"/>
          </p:cNvGraphicFramePr>
          <p:nvPr/>
        </p:nvGraphicFramePr>
        <p:xfrm>
          <a:off x="3924300" y="1331913"/>
          <a:ext cx="18923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9" name="Equation" r:id="rId5" imgW="1892300" imgH="355600" progId="Equation.DSMT4">
                  <p:embed/>
                </p:oleObj>
              </mc:Choice>
              <mc:Fallback>
                <p:oleObj name="Equation" r:id="rId5" imgW="1892300" imgH="355600" progId="Equation.DSMT4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1331913"/>
                        <a:ext cx="18923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4" name="Objeto 5"/>
          <p:cNvGraphicFramePr>
            <a:graphicFrameLocks noChangeAspect="1"/>
          </p:cNvGraphicFramePr>
          <p:nvPr/>
        </p:nvGraphicFramePr>
        <p:xfrm>
          <a:off x="1046163" y="1768475"/>
          <a:ext cx="65151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30" name="Equation" r:id="rId7" imgW="6515100" imgH="355600" progId="Equation.DSMT4">
                  <p:embed/>
                </p:oleObj>
              </mc:Choice>
              <mc:Fallback>
                <p:oleObj name="Equation" r:id="rId7" imgW="6515100" imgH="355600" progId="Equation.DSMT4">
                  <p:embed/>
                  <p:pic>
                    <p:nvPicPr>
                      <p:cNvPr id="0" name="Objeto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3" y="1768475"/>
                        <a:ext cx="65151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5" name="CaixaDeTexto 6"/>
          <p:cNvSpPr txBox="1">
            <a:spLocks noChangeArrowheads="1"/>
          </p:cNvSpPr>
          <p:nvPr/>
        </p:nvSpPr>
        <p:spPr bwMode="auto">
          <a:xfrm>
            <a:off x="542925" y="2159000"/>
            <a:ext cx="7686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Esta desigualdade </a:t>
            </a:r>
            <a:r>
              <a:rPr lang="pt-BR" sz="2000"/>
              <a:t>implica</a:t>
            </a:r>
            <a:r>
              <a:rPr lang="pt-BR"/>
              <a:t> que o gráfico de  </a:t>
            </a:r>
          </a:p>
        </p:txBody>
      </p:sp>
      <p:graphicFrame>
        <p:nvGraphicFramePr>
          <p:cNvPr id="37896" name="Objeto 7"/>
          <p:cNvGraphicFramePr>
            <a:graphicFrameLocks noChangeAspect="1"/>
          </p:cNvGraphicFramePr>
          <p:nvPr/>
        </p:nvGraphicFramePr>
        <p:xfrm>
          <a:off x="6011863" y="2211388"/>
          <a:ext cx="13589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31" name="Equation" r:id="rId9" imgW="1358310" imgH="355446" progId="Equation.DSMT4">
                  <p:embed/>
                </p:oleObj>
              </mc:Choice>
              <mc:Fallback>
                <p:oleObj name="Equation" r:id="rId9" imgW="1358310" imgH="355446" progId="Equation.DSMT4">
                  <p:embed/>
                  <p:pic>
                    <p:nvPicPr>
                      <p:cNvPr id="0" name="Objeto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2211388"/>
                        <a:ext cx="13589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7" name="CaixaDeTexto 8"/>
          <p:cNvSpPr txBox="1">
            <a:spLocks noChangeArrowheads="1"/>
          </p:cNvSpPr>
          <p:nvPr/>
        </p:nvSpPr>
        <p:spPr bwMode="auto">
          <a:xfrm>
            <a:off x="604838" y="2620963"/>
            <a:ext cx="75612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está entre os gráficos das </a:t>
            </a:r>
            <a:r>
              <a:rPr lang="pt-BR" sz="2000"/>
              <a:t>parábolas</a:t>
            </a:r>
            <a:r>
              <a:rPr lang="pt-BR"/>
              <a:t> de   </a:t>
            </a:r>
          </a:p>
        </p:txBody>
      </p:sp>
      <p:graphicFrame>
        <p:nvGraphicFramePr>
          <p:cNvPr id="37898" name="Objeto 9"/>
          <p:cNvGraphicFramePr>
            <a:graphicFrameLocks noChangeAspect="1"/>
          </p:cNvGraphicFramePr>
          <p:nvPr/>
        </p:nvGraphicFramePr>
        <p:xfrm>
          <a:off x="5435600" y="2673350"/>
          <a:ext cx="1752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32" name="Equation" r:id="rId11" imgW="1752600" imgH="355600" progId="Equation.DSMT4">
                  <p:embed/>
                </p:oleObj>
              </mc:Choice>
              <mc:Fallback>
                <p:oleObj name="Equation" r:id="rId11" imgW="1752600" imgH="355600" progId="Equation.DSMT4">
                  <p:embed/>
                  <p:pic>
                    <p:nvPicPr>
                      <p:cNvPr id="0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2673350"/>
                        <a:ext cx="1752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9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3" y="3284538"/>
            <a:ext cx="424815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00" name="CaixaDeTexto 11"/>
          <p:cNvSpPr txBox="1">
            <a:spLocks noChangeArrowheads="1"/>
          </p:cNvSpPr>
          <p:nvPr/>
        </p:nvSpPr>
        <p:spPr bwMode="auto">
          <a:xfrm>
            <a:off x="755650" y="5661025"/>
            <a:ext cx="7848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2000"/>
              <a:t>Como  </a:t>
            </a:r>
          </a:p>
        </p:txBody>
      </p:sp>
      <p:graphicFrame>
        <p:nvGraphicFramePr>
          <p:cNvPr id="37901" name="Objeto 12"/>
          <p:cNvGraphicFramePr>
            <a:graphicFrameLocks noChangeAspect="1"/>
          </p:cNvGraphicFramePr>
          <p:nvPr/>
        </p:nvGraphicFramePr>
        <p:xfrm>
          <a:off x="1652588" y="5661025"/>
          <a:ext cx="4737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33" name="Equation" r:id="rId14" imgW="4737100" imgH="457200" progId="Equation.DSMT4">
                  <p:embed/>
                </p:oleObj>
              </mc:Choice>
              <mc:Fallback>
                <p:oleObj name="Equation" r:id="rId14" imgW="4737100" imgH="457200" progId="Equation.DSMT4">
                  <p:embed/>
                  <p:pic>
                    <p:nvPicPr>
                      <p:cNvPr id="0" name="Objeto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588" y="5661025"/>
                        <a:ext cx="47371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288925" y="219075"/>
            <a:ext cx="67452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2800" b="1"/>
              <a:t>Exemplo 9</a:t>
            </a:r>
            <a:r>
              <a:rPr lang="pt-BR" sz="2800"/>
              <a:t> – Uma Função que Oscila Demais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457200" y="914400"/>
            <a:ext cx="163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Mostre que </a:t>
            </a:r>
          </a:p>
        </p:txBody>
      </p:sp>
      <p:graphicFrame>
        <p:nvGraphicFramePr>
          <p:cNvPr id="38916" name="Object 4"/>
          <p:cNvGraphicFramePr>
            <a:graphicFrameLocks noChangeAspect="1"/>
          </p:cNvGraphicFramePr>
          <p:nvPr/>
        </p:nvGraphicFramePr>
        <p:xfrm>
          <a:off x="2057400" y="838200"/>
          <a:ext cx="12192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7" name="Equation" r:id="rId3" imgW="736600" imgH="431800" progId="Equation.DSMT4">
                  <p:embed/>
                </p:oleObj>
              </mc:Choice>
              <mc:Fallback>
                <p:oleObj name="Equation" r:id="rId3" imgW="736600" imgH="431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838200"/>
                        <a:ext cx="121920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3276600" y="914400"/>
            <a:ext cx="5440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não tem nenhum limite lateral quando x se 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381000" y="1447800"/>
            <a:ext cx="6637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aproxima de zero de ambos os lados (Figura abaixo).</a:t>
            </a: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441325" y="1946275"/>
            <a:ext cx="8582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b="1"/>
              <a:t>Solução</a:t>
            </a:r>
            <a:r>
              <a:rPr lang="pt-BR"/>
              <a:t>: Conforme x se aproxima de zero, seu recíproco, 1/x, cresce</a:t>
            </a:r>
          </a:p>
        </p:txBody>
      </p:sp>
      <p:graphicFrame>
        <p:nvGraphicFramePr>
          <p:cNvPr id="38920" name="Object 8"/>
          <p:cNvGraphicFramePr>
            <a:graphicFrameLocks noChangeAspect="1"/>
          </p:cNvGraphicFramePr>
          <p:nvPr/>
        </p:nvGraphicFramePr>
        <p:xfrm>
          <a:off x="4191000" y="2362200"/>
          <a:ext cx="9144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8" name="Equation" r:id="rId5" imgW="495085" imgH="431613" progId="Equation.DSMT4">
                  <p:embed/>
                </p:oleObj>
              </mc:Choice>
              <mc:Fallback>
                <p:oleObj name="Equation" r:id="rId5" imgW="495085" imgH="431613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362200"/>
                        <a:ext cx="914400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1" name="Text Box 9"/>
          <p:cNvSpPr txBox="1">
            <a:spLocks noChangeArrowheads="1"/>
          </p:cNvSpPr>
          <p:nvPr/>
        </p:nvSpPr>
        <p:spPr bwMode="auto">
          <a:xfrm>
            <a:off x="5181600" y="2514600"/>
            <a:ext cx="3494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repetem-se ciclicamente de</a:t>
            </a:r>
          </a:p>
        </p:txBody>
      </p:sp>
      <p:sp>
        <p:nvSpPr>
          <p:cNvPr id="38922" name="Text Box 10"/>
          <p:cNvSpPr txBox="1">
            <a:spLocks noChangeArrowheads="1"/>
          </p:cNvSpPr>
          <p:nvPr/>
        </p:nvSpPr>
        <p:spPr bwMode="auto">
          <a:xfrm>
            <a:off x="479425" y="3124200"/>
            <a:ext cx="866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de –1 a 1. A função não tem limite à direita nem à esquerda em x = 0.</a:t>
            </a:r>
          </a:p>
        </p:txBody>
      </p:sp>
      <p:sp>
        <p:nvSpPr>
          <p:cNvPr id="38923" name="Text Box 11"/>
          <p:cNvSpPr txBox="1">
            <a:spLocks noChangeArrowheads="1"/>
          </p:cNvSpPr>
          <p:nvPr/>
        </p:nvSpPr>
        <p:spPr bwMode="auto">
          <a:xfrm>
            <a:off x="457200" y="2514600"/>
            <a:ext cx="375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sem limitação e os valores de</a:t>
            </a:r>
          </a:p>
        </p:txBody>
      </p:sp>
      <p:pic>
        <p:nvPicPr>
          <p:cNvPr id="38924" name="Picture 12" descr="C:\Documents and Settings\luiz\Meus documentos\Companion\Thomas\Transparências\PROBLEMA\f1xx23b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1400"/>
            <a:ext cx="6705600" cy="30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666E4A5-ECF9-44D6-8419-88D9676799B3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3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A4B8179-D7CC-4AF3-97D3-E346B56A9B08}" type="slidenum">
              <a:rPr lang="pt-BR" sz="1400" smtClean="0"/>
              <a:pPr eaLnBrk="1" hangingPunct="1"/>
              <a:t>8</a:t>
            </a:fld>
            <a:endParaRPr lang="pt-BR" sz="140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0"/>
            <a:ext cx="9144000" cy="620713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4000" smtClean="0">
                <a:solidFill>
                  <a:schemeClr val="bg1"/>
                </a:solidFill>
              </a:rPr>
              <a:t>LIMITES – Conceito Intuitivo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9" t="15125" r="8450" b="21562"/>
          <a:stretch>
            <a:fillRect/>
          </a:stretch>
        </p:blipFill>
        <p:spPr bwMode="auto">
          <a:xfrm>
            <a:off x="287338" y="766763"/>
            <a:ext cx="8748712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011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CEF6C6E-6B6A-46C8-8DD7-CFF7961FF3B2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273431-2E98-43DC-A456-1ECB332742DD}" type="slidenum">
              <a:rPr lang="pt-BR" sz="1400" smtClean="0"/>
              <a:pPr eaLnBrk="1" hangingPunct="1"/>
              <a:t>80</a:t>
            </a:fld>
            <a:endParaRPr lang="pt-BR" sz="1400" smtClean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0"/>
            <a:ext cx="9144000" cy="549275"/>
          </a:xfrm>
          <a:prstGeom prst="rect">
            <a:avLst/>
          </a:prstGeom>
          <a:solidFill>
            <a:srgbClr val="0000FF"/>
          </a:solidFill>
        </p:spPr>
        <p:txBody>
          <a:bodyPr lIns="92075" tIns="46038" rIns="92075" bIns="46038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3000" b="1" smtClean="0">
                <a:solidFill>
                  <a:schemeClr val="bg1"/>
                </a:solidFill>
              </a:rPr>
              <a:t>LIMITE TRIGONOMÉTRICO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3033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17" name="Picture 12" descr="cap08_fig02_Limite_Trigonometri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00213"/>
            <a:ext cx="84248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250825" y="908050"/>
            <a:ext cx="53990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buFontTx/>
              <a:buChar char="•"/>
            </a:pPr>
            <a:r>
              <a:rPr lang="pt-BR" sz="2200"/>
              <a:t> Vamos  observar  o  gráfico  da  função: </a:t>
            </a:r>
          </a:p>
        </p:txBody>
      </p:sp>
      <p:graphicFrame>
        <p:nvGraphicFramePr>
          <p:cNvPr id="19" name="Object 15"/>
          <p:cNvGraphicFramePr>
            <a:graphicFrameLocks noChangeAspect="1"/>
          </p:cNvGraphicFramePr>
          <p:nvPr/>
        </p:nvGraphicFramePr>
        <p:xfrm>
          <a:off x="5580063" y="692150"/>
          <a:ext cx="1800225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9" name="Equation" r:id="rId4" imgW="825500" imgH="393700" progId="Equation.3">
                  <p:embed/>
                </p:oleObj>
              </mc:Choice>
              <mc:Fallback>
                <p:oleObj name="Equation" r:id="rId4" imgW="825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692150"/>
                        <a:ext cx="1800225" cy="8588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587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179388" y="3095625"/>
            <a:ext cx="7291387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buFontTx/>
              <a:buChar char="•"/>
            </a:pPr>
            <a:r>
              <a:rPr lang="pt-BR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 Note  que  esta  função  não  está  definida  na abscissa zero; e</a:t>
            </a:r>
          </a:p>
          <a:p>
            <a:pPr eaLnBrk="0" hangingPunct="0"/>
            <a:r>
              <a:rPr lang="pt-BR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  </a:t>
            </a:r>
          </a:p>
          <a:p>
            <a:pPr eaLnBrk="0" hangingPunct="0">
              <a:buFontTx/>
              <a:buChar char="•"/>
            </a:pPr>
            <a:r>
              <a:rPr lang="pt-BR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Observe  que  seu  gráfico  sugere  que:                 </a:t>
            </a:r>
            <a:r>
              <a:rPr lang="pt-BR" sz="2200"/>
              <a:t> </a:t>
            </a:r>
            <a:endParaRPr lang="pt-BR" sz="2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1" name="Object 19"/>
          <p:cNvGraphicFramePr>
            <a:graphicFrameLocks noChangeAspect="1"/>
          </p:cNvGraphicFramePr>
          <p:nvPr/>
        </p:nvGraphicFramePr>
        <p:xfrm>
          <a:off x="4914900" y="3573463"/>
          <a:ext cx="1744663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0" name="Equation" r:id="rId6" imgW="799753" imgH="393529" progId="Equation.3">
                  <p:embed/>
                </p:oleObj>
              </mc:Choice>
              <mc:Fallback>
                <p:oleObj name="Equation" r:id="rId6" imgW="799753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900" y="3573463"/>
                        <a:ext cx="1744663" cy="85883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876300" y="4581525"/>
            <a:ext cx="57118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/>
              <a:t>Fonte: Adaptado de </a:t>
            </a:r>
            <a:r>
              <a:rPr lang="pt-BR">
                <a:hlinkClick r:id="rId8"/>
              </a:rPr>
              <a:t>http://www.uff.br/webmat/Calc1_LivroOnLine/Cap08_Calc1.html#Inicio_cap08</a:t>
            </a:r>
            <a:r>
              <a:rPr lang="pt-BR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89E1DD4-5BF1-43E2-A1BB-DE8D8B3D2732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7D376D7-DF57-41B7-A87A-25F43A16218A}" type="slidenum">
              <a:rPr lang="pt-BR" sz="1400" smtClean="0"/>
              <a:pPr eaLnBrk="1" hangingPunct="1"/>
              <a:t>81</a:t>
            </a:fld>
            <a:endParaRPr lang="pt-BR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9144000" cy="549275"/>
          </a:xfrm>
          <a:prstGeom prst="rect">
            <a:avLst/>
          </a:prstGeom>
          <a:solidFill>
            <a:srgbClr val="0000FF"/>
          </a:solidFill>
        </p:spPr>
        <p:txBody>
          <a:bodyPr lIns="92075" tIns="46038" rIns="92075" bIns="46038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3000" b="1" smtClean="0">
                <a:solidFill>
                  <a:schemeClr val="bg1"/>
                </a:solidFill>
              </a:rPr>
              <a:t>LIMITE TRIGONOMÉTRICO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3033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10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3" t="23550" r="30299" b="40108"/>
          <a:stretch>
            <a:fillRect/>
          </a:stretch>
        </p:blipFill>
        <p:spPr bwMode="auto">
          <a:xfrm>
            <a:off x="539750" y="692150"/>
            <a:ext cx="7705725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1093788" y="2924175"/>
            <a:ext cx="1728787" cy="936625"/>
          </a:xfrm>
          <a:prstGeom prst="rect">
            <a:avLst/>
          </a:prstGeom>
          <a:solidFill>
            <a:srgbClr val="0000FF">
              <a:alpha val="59999"/>
            </a:srgbClr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2" name="Rectangle 20"/>
          <p:cNvSpPr>
            <a:spLocks noChangeArrowheads="1"/>
          </p:cNvSpPr>
          <p:nvPr/>
        </p:nvSpPr>
        <p:spPr bwMode="auto">
          <a:xfrm>
            <a:off x="2763838" y="5851525"/>
            <a:ext cx="4826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1200"/>
              <a:t>Fonte: </a:t>
            </a:r>
            <a:r>
              <a:rPr lang="pt-BR" sz="1200">
                <a:hlinkClick r:id="rId3"/>
              </a:rPr>
              <a:t>http://www.somatematica.com.br/superior/limites/limites5.php</a:t>
            </a:r>
            <a:r>
              <a:rPr lang="pt-BR" sz="1200"/>
              <a:t> </a:t>
            </a:r>
          </a:p>
        </p:txBody>
      </p:sp>
      <p:pic>
        <p:nvPicPr>
          <p:cNvPr id="13" name="Picture 21" descr="pendulo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4149725"/>
            <a:ext cx="831850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92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E66314E-2B65-49EE-82EB-25C50C0F2810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1F04A2-89C6-4487-9B69-3546EE61EF3C}" type="slidenum">
              <a:rPr lang="pt-BR" sz="1400" smtClean="0"/>
              <a:pPr eaLnBrk="1" hangingPunct="1"/>
              <a:t>82</a:t>
            </a:fld>
            <a:endParaRPr lang="pt-BR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9144000" cy="549275"/>
          </a:xfrm>
          <a:prstGeom prst="rect">
            <a:avLst/>
          </a:prstGeom>
          <a:solidFill>
            <a:srgbClr val="0000FF"/>
          </a:solidFill>
        </p:spPr>
        <p:txBody>
          <a:bodyPr lIns="92075" tIns="46038" rIns="92075" bIns="46038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3000" b="1" smtClean="0">
                <a:solidFill>
                  <a:schemeClr val="bg1"/>
                </a:solidFill>
              </a:rPr>
              <a:t>LIMITE TRIGONOMÉTRICO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3033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7" t="30434" r="24400" b="33246"/>
          <a:stretch>
            <a:fillRect/>
          </a:stretch>
        </p:blipFill>
        <p:spPr bwMode="auto">
          <a:xfrm>
            <a:off x="322263" y="635000"/>
            <a:ext cx="8497887" cy="430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700338" y="5805488"/>
            <a:ext cx="48260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1200"/>
              <a:t>Fonte: </a:t>
            </a:r>
            <a:r>
              <a:rPr lang="pt-BR" sz="1200">
                <a:hlinkClick r:id="rId3"/>
              </a:rPr>
              <a:t>http://www.somatematica.com.br/superior/limites/limites5.php</a:t>
            </a:r>
            <a:r>
              <a:rPr lang="pt-BR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063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9899D69-8697-48A1-9519-5D44F7D6B265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ECD5E75-3015-4703-A0C4-B6ABF138E74C}" type="slidenum">
              <a:rPr lang="pt-BR" sz="1400" smtClean="0"/>
              <a:pPr eaLnBrk="1" hangingPunct="1"/>
              <a:t>83</a:t>
            </a:fld>
            <a:endParaRPr lang="pt-BR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9144000" cy="549275"/>
          </a:xfrm>
          <a:prstGeom prst="rect">
            <a:avLst/>
          </a:prstGeom>
          <a:solidFill>
            <a:srgbClr val="0000FF"/>
          </a:solidFill>
        </p:spPr>
        <p:txBody>
          <a:bodyPr lIns="92075" tIns="46038" rIns="92075" bIns="46038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3000" b="1" smtClean="0">
                <a:solidFill>
                  <a:schemeClr val="bg1"/>
                </a:solidFill>
              </a:rPr>
              <a:t>LIMITE TRIGONOMÉTRICO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323850" y="836613"/>
            <a:ext cx="29194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buFontTx/>
              <a:buChar char="•"/>
            </a:pPr>
            <a:r>
              <a:rPr lang="pt-BR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 Demonstração de que: </a:t>
            </a:r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3132138" y="625475"/>
          <a:ext cx="1744662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1" name="Equation" r:id="rId3" imgW="799753" imgH="393529" progId="Equation.3">
                  <p:embed/>
                </p:oleObj>
              </mc:Choice>
              <mc:Fallback>
                <p:oleObj name="Equation" r:id="rId3" imgW="799753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625475"/>
                        <a:ext cx="1744662" cy="8588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042988" y="5805488"/>
            <a:ext cx="57118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/>
              <a:t>Fonte: Adaptado de </a:t>
            </a:r>
            <a:r>
              <a:rPr lang="pt-BR">
                <a:hlinkClick r:id="rId5"/>
              </a:rPr>
              <a:t>http://www.uff.br/webmat/Calc1_LivroOnLine/Cap08_Calc1.html#Inicio_cap08</a:t>
            </a:r>
            <a:r>
              <a:rPr lang="pt-BR"/>
              <a:t> </a:t>
            </a:r>
          </a:p>
        </p:txBody>
      </p:sp>
      <p:pic>
        <p:nvPicPr>
          <p:cNvPr id="12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t="24545" r="26758" b="43053"/>
          <a:stretch>
            <a:fillRect/>
          </a:stretch>
        </p:blipFill>
        <p:spPr bwMode="auto">
          <a:xfrm>
            <a:off x="466725" y="1700213"/>
            <a:ext cx="8353425" cy="3362325"/>
          </a:xfrm>
          <a:prstGeom prst="rect">
            <a:avLst/>
          </a:prstGeom>
          <a:noFill/>
          <a:ln w="15875">
            <a:solidFill>
              <a:srgbClr val="CC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96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288925" y="117475"/>
            <a:ext cx="290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b="1"/>
              <a:t>Exemplo 10:</a:t>
            </a:r>
            <a:r>
              <a:rPr lang="pt-BR"/>
              <a:t> Usando </a:t>
            </a:r>
          </a:p>
        </p:txBody>
      </p:sp>
      <p:graphicFrame>
        <p:nvGraphicFramePr>
          <p:cNvPr id="45059" name="Object 3"/>
          <p:cNvGraphicFramePr>
            <a:graphicFrameLocks noChangeAspect="1"/>
          </p:cNvGraphicFramePr>
          <p:nvPr/>
        </p:nvGraphicFramePr>
        <p:xfrm>
          <a:off x="3048000" y="0"/>
          <a:ext cx="21336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93" name="Equation" r:id="rId3" imgW="901309" imgH="406224" progId="Equation.DSMT4">
                  <p:embed/>
                </p:oleObj>
              </mc:Choice>
              <mc:Fallback>
                <p:oleObj name="Equation" r:id="rId3" imgW="901309" imgH="406224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0"/>
                        <a:ext cx="213360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609600" y="1295400"/>
            <a:ext cx="163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Mostre que </a:t>
            </a:r>
          </a:p>
        </p:txBody>
      </p:sp>
      <p:graphicFrame>
        <p:nvGraphicFramePr>
          <p:cNvPr id="45061" name="Object 5"/>
          <p:cNvGraphicFramePr>
            <a:graphicFrameLocks noChangeAspect="1"/>
          </p:cNvGraphicFramePr>
          <p:nvPr/>
        </p:nvGraphicFramePr>
        <p:xfrm>
          <a:off x="2209800" y="1143000"/>
          <a:ext cx="274320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94" name="Equation" r:id="rId5" imgW="1028254" imgH="406224" progId="Equation.DSMT4">
                  <p:embed/>
                </p:oleObj>
              </mc:Choice>
              <mc:Fallback>
                <p:oleObj name="Equation" r:id="rId5" imgW="1028254" imgH="406224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143000"/>
                        <a:ext cx="2743200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2" name="Object 6"/>
          <p:cNvGraphicFramePr>
            <a:graphicFrameLocks noChangeAspect="1"/>
          </p:cNvGraphicFramePr>
          <p:nvPr/>
        </p:nvGraphicFramePr>
        <p:xfrm>
          <a:off x="609600" y="2514600"/>
          <a:ext cx="67818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95" name="Equation" r:id="rId7" imgW="2057400" imgH="419100" progId="Equation.DSMT4">
                  <p:embed/>
                </p:oleObj>
              </mc:Choice>
              <mc:Fallback>
                <p:oleObj name="Equation" r:id="rId7" imgW="2057400" imgH="419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514600"/>
                        <a:ext cx="6781800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3" name="Object 7"/>
          <p:cNvGraphicFramePr>
            <a:graphicFrameLocks noChangeAspect="1"/>
          </p:cNvGraphicFramePr>
          <p:nvPr/>
        </p:nvGraphicFramePr>
        <p:xfrm>
          <a:off x="609600" y="3733800"/>
          <a:ext cx="2971800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96" name="Equation" r:id="rId9" imgW="1015559" imgH="406224" progId="Equation.DSMT4">
                  <p:embed/>
                </p:oleObj>
              </mc:Choice>
              <mc:Fallback>
                <p:oleObj name="Equation" r:id="rId9" imgW="1015559" imgH="406224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733800"/>
                        <a:ext cx="2971800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4" name="Object 8"/>
          <p:cNvGraphicFramePr>
            <a:graphicFrameLocks noChangeAspect="1"/>
          </p:cNvGraphicFramePr>
          <p:nvPr/>
        </p:nvGraphicFramePr>
        <p:xfrm>
          <a:off x="609600" y="4953000"/>
          <a:ext cx="2438400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97" name="Equation" r:id="rId11" imgW="698197" imgH="393529" progId="Equation.DSMT4">
                  <p:embed/>
                </p:oleObj>
              </mc:Choice>
              <mc:Fallback>
                <p:oleObj name="Equation" r:id="rId11" imgW="698197" imgH="393529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953000"/>
                        <a:ext cx="2438400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4175125" y="4079875"/>
            <a:ext cx="40052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Agora a equação (1) se aplica a</a:t>
            </a:r>
          </a:p>
          <a:p>
            <a:pPr eaLnBrk="1" hangingPunct="1"/>
            <a:endParaRPr lang="pt-BR"/>
          </a:p>
          <a:p>
            <a:pPr eaLnBrk="1" hangingPunct="1"/>
            <a:r>
              <a:rPr lang="pt-BR"/>
              <a:t>                          = 2x.</a:t>
            </a:r>
          </a:p>
        </p:txBody>
      </p:sp>
      <p:graphicFrame>
        <p:nvGraphicFramePr>
          <p:cNvPr id="45066" name="Object 10"/>
          <p:cNvGraphicFramePr>
            <a:graphicFrameLocks noChangeAspect="1"/>
          </p:cNvGraphicFramePr>
          <p:nvPr/>
        </p:nvGraphicFramePr>
        <p:xfrm>
          <a:off x="5715000" y="4800600"/>
          <a:ext cx="3270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98" name="Equation" r:id="rId13" imgW="126725" imgH="177415" progId="Equation.DSMT4">
                  <p:embed/>
                </p:oleObj>
              </mc:Choice>
              <mc:Fallback>
                <p:oleObj name="Equation" r:id="rId13" imgW="126725" imgH="177415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800600"/>
                        <a:ext cx="3270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ChangeArrowheads="1"/>
          </p:cNvSpPr>
          <p:nvPr/>
        </p:nvSpPr>
        <p:spPr bwMode="auto">
          <a:xfrm>
            <a:off x="386366" y="-387424"/>
            <a:ext cx="8426450" cy="65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eaLnBrk="0" hangingPunct="0"/>
            <a:endParaRPr lang="pt-PT" sz="2000" b="1" dirty="0" smtClean="0">
              <a:cs typeface="Times New Roman" pitchFamily="18" charset="0"/>
            </a:endParaRPr>
          </a:p>
          <a:p>
            <a:pPr algn="just" eaLnBrk="0" hangingPunct="0"/>
            <a:endParaRPr lang="pt-PT" sz="2000" b="1" dirty="0">
              <a:cs typeface="Times New Roman" pitchFamily="18" charset="0"/>
            </a:endParaRPr>
          </a:p>
          <a:p>
            <a:pPr algn="just" eaLnBrk="0" hangingPunct="0"/>
            <a:endParaRPr lang="pt-PT" sz="2000" b="1" dirty="0" smtClean="0">
              <a:cs typeface="Times New Roman" pitchFamily="18" charset="0"/>
            </a:endParaRPr>
          </a:p>
          <a:p>
            <a:pPr algn="just" eaLnBrk="0" hangingPunct="0"/>
            <a:endParaRPr lang="pt-PT" sz="2000" b="1" dirty="0">
              <a:cs typeface="Times New Roman" pitchFamily="18" charset="0"/>
            </a:endParaRPr>
          </a:p>
          <a:p>
            <a:pPr algn="just" eaLnBrk="0" hangingPunct="0"/>
            <a:r>
              <a:rPr lang="pt-PT" sz="2000" b="1" dirty="0" smtClean="0">
                <a:cs typeface="Times New Roman" pitchFamily="18" charset="0"/>
              </a:rPr>
              <a:t>Funções </a:t>
            </a:r>
            <a:r>
              <a:rPr lang="pt-PT" sz="2000" b="1" dirty="0">
                <a:cs typeface="Times New Roman" pitchFamily="18" charset="0"/>
              </a:rPr>
              <a:t>exponenciais</a:t>
            </a:r>
            <a:r>
              <a:rPr lang="pt-PT" sz="2000" dirty="0">
                <a:cs typeface="Times New Roman" pitchFamily="18" charset="0"/>
              </a:rPr>
              <a:t> :  </a:t>
            </a:r>
            <a:r>
              <a:rPr lang="pt-BR" sz="2000" dirty="0">
                <a:cs typeface="Times New Roman" pitchFamily="18" charset="0"/>
              </a:rPr>
              <a:t>f  :  R → R,  tal que   f(x) = </a:t>
            </a:r>
            <a:r>
              <a:rPr lang="pt-BR" sz="2000" dirty="0" err="1">
                <a:cs typeface="Times New Roman" pitchFamily="18" charset="0"/>
              </a:rPr>
              <a:t>a</a:t>
            </a:r>
            <a:r>
              <a:rPr lang="pt-BR" sz="2000" baseline="30000" dirty="0" err="1">
                <a:cs typeface="Times New Roman" pitchFamily="18" charset="0"/>
              </a:rPr>
              <a:t>x</a:t>
            </a:r>
            <a:r>
              <a:rPr lang="pt-BR" sz="2000" dirty="0">
                <a:cs typeface="Times New Roman" pitchFamily="18" charset="0"/>
              </a:rPr>
              <a:t> ,   com  a &gt; 0  e   a  ≠  1.</a:t>
            </a:r>
            <a:endParaRPr lang="pt-BR" sz="2000" dirty="0"/>
          </a:p>
          <a:p>
            <a:pPr algn="just" eaLnBrk="0" hangingPunct="0">
              <a:buFontTx/>
              <a:buAutoNum type="arabicPeriod"/>
            </a:pPr>
            <a:r>
              <a:rPr lang="pt-PT" sz="2000" dirty="0">
                <a:cs typeface="Times New Roman" pitchFamily="18" charset="0"/>
              </a:rPr>
              <a:t> f(x) = a</a:t>
            </a:r>
            <a:r>
              <a:rPr lang="pt-PT" sz="2000" baseline="30000" dirty="0">
                <a:cs typeface="Times New Roman" pitchFamily="18" charset="0"/>
              </a:rPr>
              <a:t>x</a:t>
            </a:r>
            <a:r>
              <a:rPr lang="pt-PT" sz="2000" dirty="0">
                <a:cs typeface="Times New Roman" pitchFamily="18" charset="0"/>
              </a:rPr>
              <a:t> , </a:t>
            </a:r>
            <a:r>
              <a:rPr lang="pt-PT" sz="2000" b="1" dirty="0">
                <a:cs typeface="Times New Roman" pitchFamily="18" charset="0"/>
              </a:rPr>
              <a:t>assume  somente valores positivos</a:t>
            </a:r>
            <a:r>
              <a:rPr lang="pt-PT" sz="2000" dirty="0">
                <a:cs typeface="Times New Roman" pitchFamily="18" charset="0"/>
              </a:rPr>
              <a:t> </a:t>
            </a:r>
            <a:endParaRPr lang="pt-BR" sz="2000" dirty="0">
              <a:cs typeface="Times New Roman" pitchFamily="18" charset="0"/>
            </a:endParaRPr>
          </a:p>
          <a:p>
            <a:pPr algn="just" eaLnBrk="0" hangingPunct="0"/>
            <a:r>
              <a:rPr lang="pt-PT" sz="2000" dirty="0" smtClean="0">
                <a:cs typeface="Times New Roman" pitchFamily="18" charset="0"/>
              </a:rPr>
              <a:t>    </a:t>
            </a:r>
          </a:p>
          <a:p>
            <a:pPr algn="just" eaLnBrk="0" hangingPunct="0"/>
            <a:r>
              <a:rPr lang="pt-PT" sz="2000" dirty="0">
                <a:cs typeface="Times New Roman" pitchFamily="18" charset="0"/>
              </a:rPr>
              <a:t> </a:t>
            </a:r>
            <a:r>
              <a:rPr lang="pt-PT" sz="2000" dirty="0" smtClean="0">
                <a:cs typeface="Times New Roman" pitchFamily="18" charset="0"/>
              </a:rPr>
              <a:t>   se  </a:t>
            </a:r>
            <a:r>
              <a:rPr lang="pt-PT" sz="2000" dirty="0">
                <a:cs typeface="Times New Roman" pitchFamily="18" charset="0"/>
              </a:rPr>
              <a:t>a &gt; 1 , </a:t>
            </a:r>
            <a:r>
              <a:rPr lang="pt-BR" sz="2000" dirty="0">
                <a:cs typeface="Times New Roman" pitchFamily="18" charset="0"/>
              </a:rPr>
              <a:t> f(x) = </a:t>
            </a:r>
            <a:r>
              <a:rPr lang="pt-BR" sz="2000" dirty="0" err="1">
                <a:cs typeface="Times New Roman" pitchFamily="18" charset="0"/>
              </a:rPr>
              <a:t>a</a:t>
            </a:r>
            <a:r>
              <a:rPr lang="pt-BR" sz="2000" baseline="30000" dirty="0" err="1">
                <a:cs typeface="Times New Roman" pitchFamily="18" charset="0"/>
              </a:rPr>
              <a:t>x</a:t>
            </a:r>
            <a:r>
              <a:rPr lang="pt-BR" sz="2000" dirty="0">
                <a:cs typeface="Times New Roman" pitchFamily="18" charset="0"/>
              </a:rPr>
              <a:t>  é  crescente e </a:t>
            </a:r>
            <a:r>
              <a:rPr lang="pt-BR" sz="2000" dirty="0" err="1">
                <a:cs typeface="Times New Roman" pitchFamily="18" charset="0"/>
              </a:rPr>
              <a:t>conseqüentemente</a:t>
            </a:r>
            <a:r>
              <a:rPr lang="pt-BR" sz="2000" dirty="0">
                <a:cs typeface="Times New Roman" pitchFamily="18" charset="0"/>
              </a:rPr>
              <a:t>:</a:t>
            </a:r>
            <a:endParaRPr lang="pt-BR" sz="2000" dirty="0"/>
          </a:p>
          <a:p>
            <a:pPr algn="just" eaLnBrk="0" hangingPunct="0"/>
            <a:r>
              <a:rPr lang="pt-BR" sz="2000" dirty="0">
                <a:cs typeface="Times New Roman" pitchFamily="18" charset="0"/>
              </a:rPr>
              <a:t>    a)se  a &gt; 1  e  x &gt; 0 ,  tem-se  </a:t>
            </a:r>
            <a:r>
              <a:rPr lang="pt-BR" sz="2000" dirty="0" err="1">
                <a:cs typeface="Times New Roman" pitchFamily="18" charset="0"/>
              </a:rPr>
              <a:t>a</a:t>
            </a:r>
            <a:r>
              <a:rPr lang="pt-BR" sz="2000" baseline="30000" dirty="0" err="1">
                <a:cs typeface="Times New Roman" pitchFamily="18" charset="0"/>
              </a:rPr>
              <a:t>x</a:t>
            </a:r>
            <a:r>
              <a:rPr lang="pt-BR" sz="2000" dirty="0">
                <a:cs typeface="Times New Roman" pitchFamily="18" charset="0"/>
              </a:rPr>
              <a:t>  &gt; 1              </a:t>
            </a:r>
          </a:p>
          <a:p>
            <a:pPr algn="just" eaLnBrk="0" hangingPunct="0"/>
            <a:r>
              <a:rPr lang="pt-BR" sz="2000" dirty="0">
                <a:cs typeface="Times New Roman" pitchFamily="18" charset="0"/>
              </a:rPr>
              <a:t>    b)se  a &gt; 1  e  x &lt;  0 ,  tem-se  0  &lt; </a:t>
            </a:r>
            <a:r>
              <a:rPr lang="pt-BR" sz="2000" dirty="0" err="1">
                <a:cs typeface="Times New Roman" pitchFamily="18" charset="0"/>
              </a:rPr>
              <a:t>a</a:t>
            </a:r>
            <a:r>
              <a:rPr lang="pt-BR" sz="2000" baseline="30000" dirty="0" err="1">
                <a:cs typeface="Times New Roman" pitchFamily="18" charset="0"/>
              </a:rPr>
              <a:t>x</a:t>
            </a:r>
            <a:r>
              <a:rPr lang="pt-BR" sz="2000" dirty="0">
                <a:cs typeface="Times New Roman" pitchFamily="18" charset="0"/>
              </a:rPr>
              <a:t>  &lt; 1       </a:t>
            </a:r>
            <a:endParaRPr lang="pt-BR" sz="2000" dirty="0"/>
          </a:p>
          <a:p>
            <a:pPr algn="just" eaLnBrk="0" hangingPunct="0"/>
            <a:r>
              <a:rPr lang="pt-BR" sz="2000" dirty="0">
                <a:cs typeface="Times New Roman" pitchFamily="18" charset="0"/>
              </a:rPr>
              <a:t> </a:t>
            </a:r>
            <a:r>
              <a:rPr lang="pt-BR" sz="2000" dirty="0" smtClean="0">
                <a:cs typeface="Times New Roman" pitchFamily="18" charset="0"/>
              </a:rPr>
              <a:t>   </a:t>
            </a:r>
          </a:p>
          <a:p>
            <a:pPr algn="just" eaLnBrk="0" hangingPunct="0"/>
            <a:r>
              <a:rPr lang="pt-BR" sz="2000" dirty="0">
                <a:cs typeface="Times New Roman" pitchFamily="18" charset="0"/>
              </a:rPr>
              <a:t> </a:t>
            </a:r>
            <a:r>
              <a:rPr lang="pt-BR" sz="2000" dirty="0" smtClean="0">
                <a:cs typeface="Times New Roman" pitchFamily="18" charset="0"/>
              </a:rPr>
              <a:t>   </a:t>
            </a:r>
            <a:r>
              <a:rPr lang="pt-PT" sz="2000" dirty="0" smtClean="0">
                <a:cs typeface="Times New Roman" pitchFamily="18" charset="0"/>
              </a:rPr>
              <a:t>se  </a:t>
            </a:r>
            <a:r>
              <a:rPr lang="pt-PT" sz="2000" dirty="0">
                <a:cs typeface="Times New Roman" pitchFamily="18" charset="0"/>
              </a:rPr>
              <a:t>0 &lt;  a  &lt;  1 , </a:t>
            </a:r>
            <a:r>
              <a:rPr lang="pt-BR" sz="2000" dirty="0">
                <a:cs typeface="Times New Roman" pitchFamily="18" charset="0"/>
              </a:rPr>
              <a:t> f(x) = </a:t>
            </a:r>
            <a:r>
              <a:rPr lang="pt-BR" sz="2000" dirty="0" err="1">
                <a:cs typeface="Times New Roman" pitchFamily="18" charset="0"/>
              </a:rPr>
              <a:t>a</a:t>
            </a:r>
            <a:r>
              <a:rPr lang="pt-BR" sz="2000" baseline="30000" dirty="0" err="1">
                <a:cs typeface="Times New Roman" pitchFamily="18" charset="0"/>
              </a:rPr>
              <a:t>x</a:t>
            </a:r>
            <a:r>
              <a:rPr lang="pt-BR" sz="2000" dirty="0">
                <a:cs typeface="Times New Roman" pitchFamily="18" charset="0"/>
              </a:rPr>
              <a:t>  é  decrescente e </a:t>
            </a:r>
            <a:r>
              <a:rPr lang="pt-BR" sz="2000" dirty="0" err="1" smtClean="0">
                <a:cs typeface="Times New Roman" pitchFamily="18" charset="0"/>
              </a:rPr>
              <a:t>conseqüentemente</a:t>
            </a:r>
            <a:r>
              <a:rPr lang="pt-BR" sz="2000" dirty="0" smtClean="0">
                <a:cs typeface="Times New Roman" pitchFamily="18" charset="0"/>
              </a:rPr>
              <a:t>:</a:t>
            </a:r>
            <a:endParaRPr lang="pt-BR" sz="2000" dirty="0"/>
          </a:p>
          <a:p>
            <a:pPr algn="just" eaLnBrk="0" hangingPunct="0"/>
            <a:r>
              <a:rPr lang="pt-BR" sz="2000" dirty="0">
                <a:cs typeface="Times New Roman" pitchFamily="18" charset="0"/>
              </a:rPr>
              <a:t>    a)  se  0 &lt; a &lt; 1  e  x &gt; 0 ,  tem-se  0 &lt; </a:t>
            </a:r>
            <a:r>
              <a:rPr lang="pt-BR" sz="2000" dirty="0" err="1">
                <a:cs typeface="Times New Roman" pitchFamily="18" charset="0"/>
              </a:rPr>
              <a:t>a</a:t>
            </a:r>
            <a:r>
              <a:rPr lang="pt-BR" sz="2000" baseline="30000" dirty="0" err="1">
                <a:cs typeface="Times New Roman" pitchFamily="18" charset="0"/>
              </a:rPr>
              <a:t>x</a:t>
            </a:r>
            <a:r>
              <a:rPr lang="pt-BR" sz="2000" dirty="0">
                <a:cs typeface="Times New Roman" pitchFamily="18" charset="0"/>
              </a:rPr>
              <a:t>  &lt; 1        </a:t>
            </a:r>
          </a:p>
          <a:p>
            <a:pPr algn="just" eaLnBrk="0" hangingPunct="0"/>
            <a:r>
              <a:rPr lang="pt-BR" sz="2000" dirty="0">
                <a:cs typeface="Times New Roman" pitchFamily="18" charset="0"/>
              </a:rPr>
              <a:t>    b)  se  0 &lt;  a &lt; 1  e  x &lt;  0 ,  tem-se  </a:t>
            </a:r>
            <a:r>
              <a:rPr lang="pt-BR" sz="2000" dirty="0" err="1">
                <a:cs typeface="Times New Roman" pitchFamily="18" charset="0"/>
              </a:rPr>
              <a:t>a</a:t>
            </a:r>
            <a:r>
              <a:rPr lang="pt-BR" sz="2000" baseline="30000" dirty="0" err="1">
                <a:cs typeface="Times New Roman" pitchFamily="18" charset="0"/>
              </a:rPr>
              <a:t>x</a:t>
            </a:r>
            <a:r>
              <a:rPr lang="pt-BR" sz="2000" dirty="0">
                <a:cs typeface="Times New Roman" pitchFamily="18" charset="0"/>
              </a:rPr>
              <a:t>  &gt; 1</a:t>
            </a:r>
          </a:p>
          <a:p>
            <a:pPr algn="just" eaLnBrk="0" hangingPunct="0"/>
            <a:endParaRPr lang="pt-BR" sz="2000" dirty="0" smtClean="0">
              <a:cs typeface="Times New Roman" pitchFamily="18" charset="0"/>
            </a:endParaRPr>
          </a:p>
          <a:p>
            <a:pPr algn="just" eaLnBrk="0" hangingPunct="0"/>
            <a:r>
              <a:rPr lang="pt-BR" sz="2000" dirty="0" smtClean="0">
                <a:cs typeface="Times New Roman" pitchFamily="18" charset="0"/>
              </a:rPr>
              <a:t>A </a:t>
            </a:r>
            <a:r>
              <a:rPr lang="pt-BR" sz="2000" dirty="0">
                <a:cs typeface="Times New Roman" pitchFamily="18" charset="0"/>
              </a:rPr>
              <a:t>função f :  R → R,  f(x) = </a:t>
            </a:r>
            <a:r>
              <a:rPr lang="pt-BR" sz="2000" dirty="0" err="1">
                <a:cs typeface="Times New Roman" pitchFamily="18" charset="0"/>
              </a:rPr>
              <a:t>a</a:t>
            </a:r>
            <a:r>
              <a:rPr lang="pt-BR" sz="2000" baseline="30000" dirty="0" err="1">
                <a:cs typeface="Times New Roman" pitchFamily="18" charset="0"/>
              </a:rPr>
              <a:t>x</a:t>
            </a:r>
            <a:r>
              <a:rPr lang="pt-BR" sz="2000" dirty="0">
                <a:cs typeface="Times New Roman" pitchFamily="18" charset="0"/>
              </a:rPr>
              <a:t> ,   com  a &gt; 0  e   a  ≠  1  é contínua  em  R , i. é:</a:t>
            </a:r>
          </a:p>
          <a:p>
            <a:pPr algn="just" eaLnBrk="0" hangingPunct="0"/>
            <a:endParaRPr lang="pt-BR" sz="2000" dirty="0">
              <a:cs typeface="Times New Roman" pitchFamily="18" charset="0"/>
            </a:endParaRPr>
          </a:p>
          <a:p>
            <a:pPr algn="just" eaLnBrk="0" hangingPunct="0"/>
            <a:endParaRPr lang="pt-BR" sz="2000" b="1" dirty="0" smtClean="0">
              <a:cs typeface="Times New Roman" pitchFamily="18" charset="0"/>
            </a:endParaRPr>
          </a:p>
          <a:p>
            <a:pPr algn="just" eaLnBrk="0" hangingPunct="0"/>
            <a:r>
              <a:rPr lang="pt-BR" sz="2000" b="1" dirty="0" smtClean="0">
                <a:cs typeface="Times New Roman" pitchFamily="18" charset="0"/>
              </a:rPr>
              <a:t>Teorema </a:t>
            </a:r>
            <a:r>
              <a:rPr lang="pt-BR" sz="2000" b="1" dirty="0">
                <a:cs typeface="Times New Roman" pitchFamily="18" charset="0"/>
              </a:rPr>
              <a:t>:    </a:t>
            </a:r>
            <a:r>
              <a:rPr lang="pt-BR" sz="2000" dirty="0">
                <a:cs typeface="Times New Roman" pitchFamily="18" charset="0"/>
              </a:rPr>
              <a:t>a) se  a &gt; 1,  tem-se:</a:t>
            </a:r>
          </a:p>
          <a:p>
            <a:pPr algn="just" eaLnBrk="0" hangingPunct="0"/>
            <a:endParaRPr lang="pt-BR" sz="2000" dirty="0">
              <a:cs typeface="Times New Roman" pitchFamily="18" charset="0"/>
            </a:endParaRPr>
          </a:p>
          <a:p>
            <a:pPr algn="just" eaLnBrk="0" hangingPunct="0"/>
            <a:r>
              <a:rPr lang="pt-BR" sz="2000" dirty="0" smtClean="0">
                <a:cs typeface="Times New Roman" pitchFamily="18" charset="0"/>
              </a:rPr>
              <a:t>                     </a:t>
            </a:r>
            <a:r>
              <a:rPr lang="pt-BR" sz="2000" dirty="0">
                <a:cs typeface="Times New Roman" pitchFamily="18" charset="0"/>
              </a:rPr>
              <a:t>b) se  0  &lt;  a &lt; 1,  tem-se    </a:t>
            </a:r>
            <a:endParaRPr lang="pt-BR" sz="2000" dirty="0"/>
          </a:p>
        </p:txBody>
      </p:sp>
      <p:graphicFrame>
        <p:nvGraphicFramePr>
          <p:cNvPr id="4608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450101"/>
              </p:ext>
            </p:extLst>
          </p:nvPr>
        </p:nvGraphicFramePr>
        <p:xfrm>
          <a:off x="7020272" y="2890396"/>
          <a:ext cx="1587500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9" name="Equation" r:id="rId3" imgW="914003" imgH="355446" progId="Equation.DSMT4">
                  <p:embed/>
                </p:oleObj>
              </mc:Choice>
              <mc:Fallback>
                <p:oleObj name="Equation" r:id="rId3" imgW="914003" imgH="355446" progId="Equation.DSMT4">
                  <p:embed/>
                  <p:pic>
                    <p:nvPicPr>
                      <p:cNvPr id="0" name="Objeto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0272" y="2890396"/>
                        <a:ext cx="1587500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761431"/>
              </p:ext>
            </p:extLst>
          </p:nvPr>
        </p:nvGraphicFramePr>
        <p:xfrm>
          <a:off x="3995936" y="4869160"/>
          <a:ext cx="4419600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0" name="Equation" r:id="rId5" imgW="2095500" imgH="508000" progId="Equation.DSMT4">
                  <p:embed/>
                </p:oleObj>
              </mc:Choice>
              <mc:Fallback>
                <p:oleObj name="Equation" r:id="rId5" imgW="2095500" imgH="508000" progId="Equation.DSMT4">
                  <p:embed/>
                  <p:pic>
                    <p:nvPicPr>
                      <p:cNvPr id="0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4869160"/>
                        <a:ext cx="4419600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307489"/>
              </p:ext>
            </p:extLst>
          </p:nvPr>
        </p:nvGraphicFramePr>
        <p:xfrm>
          <a:off x="4599591" y="5589240"/>
          <a:ext cx="3571875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1" name="Equation" r:id="rId7" imgW="2108200" imgH="469900" progId="Equation.DSMT4">
                  <p:embed/>
                </p:oleObj>
              </mc:Choice>
              <mc:Fallback>
                <p:oleObj name="Equation" r:id="rId7" imgW="2108200" imgH="469900" progId="Equation.DSMT4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9591" y="5589240"/>
                        <a:ext cx="3571875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6" name="Objeto 15"/>
          <p:cNvGraphicFramePr>
            <a:graphicFrameLocks noChangeAspect="1"/>
          </p:cNvGraphicFramePr>
          <p:nvPr/>
        </p:nvGraphicFramePr>
        <p:xfrm>
          <a:off x="3563938" y="12700"/>
          <a:ext cx="3635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84" name="Equation" r:id="rId3" imgW="203112" imgH="241195" progId="Equation.DSMT4">
                  <p:embed/>
                </p:oleObj>
              </mc:Choice>
              <mc:Fallback>
                <p:oleObj name="Equation" r:id="rId3" imgW="203112" imgH="241195" progId="Equation.DSMT4">
                  <p:embed/>
                  <p:pic>
                    <p:nvPicPr>
                      <p:cNvPr id="0" name="Objeto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2700"/>
                        <a:ext cx="36353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7" name="Objeto 16"/>
          <p:cNvGraphicFramePr>
            <a:graphicFrameLocks noChangeAspect="1"/>
          </p:cNvGraphicFramePr>
          <p:nvPr/>
        </p:nvGraphicFramePr>
        <p:xfrm>
          <a:off x="5724525" y="0"/>
          <a:ext cx="70961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85" name="Equation" r:id="rId5" imgW="393529" imgH="253890" progId="Equation.DSMT4">
                  <p:embed/>
                </p:oleObj>
              </mc:Choice>
              <mc:Fallback>
                <p:oleObj name="Equation" r:id="rId5" imgW="393529" imgH="253890" progId="Equation.DSMT4">
                  <p:embed/>
                  <p:pic>
                    <p:nvPicPr>
                      <p:cNvPr id="0" name="Objeto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0"/>
                        <a:ext cx="709613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8" name="Rectangle 17"/>
          <p:cNvSpPr>
            <a:spLocks noChangeArrowheads="1"/>
          </p:cNvSpPr>
          <p:nvPr/>
        </p:nvSpPr>
        <p:spPr bwMode="auto">
          <a:xfrm>
            <a:off x="179388" y="28575"/>
            <a:ext cx="84963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eaLnBrk="0" hangingPunct="0"/>
            <a:r>
              <a:rPr lang="pt-PT" sz="2000" b="1">
                <a:cs typeface="Times New Roman" pitchFamily="18" charset="0"/>
              </a:rPr>
              <a:t>Funções  logarítmicas </a:t>
            </a:r>
            <a:r>
              <a:rPr lang="pt-PT" sz="2000">
                <a:cs typeface="Times New Roman" pitchFamily="18" charset="0"/>
              </a:rPr>
              <a:t>:  seja </a:t>
            </a:r>
            <a:r>
              <a:rPr lang="pt-BR" sz="2000">
                <a:cs typeface="Times New Roman" pitchFamily="18" charset="0"/>
              </a:rPr>
              <a:t>f:  </a:t>
            </a:r>
            <a:endParaRPr lang="pt-BR" sz="2000"/>
          </a:p>
        </p:txBody>
      </p:sp>
      <p:sp>
        <p:nvSpPr>
          <p:cNvPr id="47109" name="Rectangle 18"/>
          <p:cNvSpPr>
            <a:spLocks noChangeArrowheads="1"/>
          </p:cNvSpPr>
          <p:nvPr/>
        </p:nvSpPr>
        <p:spPr bwMode="auto">
          <a:xfrm>
            <a:off x="3924300" y="60325"/>
            <a:ext cx="197961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just" eaLnBrk="0" hangingPunct="0"/>
            <a:r>
              <a:rPr lang="pt-BR" sz="2000">
                <a:cs typeface="Times New Roman" pitchFamily="18" charset="0"/>
              </a:rPr>
              <a:t> → R,  tq  f(x) = </a:t>
            </a:r>
            <a:endParaRPr lang="pt-BR" sz="2000"/>
          </a:p>
        </p:txBody>
      </p:sp>
      <p:sp>
        <p:nvSpPr>
          <p:cNvPr id="47110" name="Rectangle 19"/>
          <p:cNvSpPr>
            <a:spLocks noChangeArrowheads="1"/>
          </p:cNvSpPr>
          <p:nvPr/>
        </p:nvSpPr>
        <p:spPr bwMode="auto">
          <a:xfrm>
            <a:off x="6545263" y="63500"/>
            <a:ext cx="24701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just" eaLnBrk="0" hangingPunct="0"/>
            <a:r>
              <a:rPr lang="pt-BR" sz="2000">
                <a:cs typeface="Times New Roman" pitchFamily="18" charset="0"/>
              </a:rPr>
              <a:t>,com  a &gt; 0  e   a  ≠  1.</a:t>
            </a:r>
            <a:endParaRPr lang="pt-BR" sz="2000"/>
          </a:p>
        </p:txBody>
      </p:sp>
      <p:sp>
        <p:nvSpPr>
          <p:cNvPr id="47111" name="Rectangle 2"/>
          <p:cNvSpPr>
            <a:spLocks noChangeArrowheads="1"/>
          </p:cNvSpPr>
          <p:nvPr/>
        </p:nvSpPr>
        <p:spPr bwMode="auto">
          <a:xfrm>
            <a:off x="250825" y="682625"/>
            <a:ext cx="849788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eaLnBrk="0" hangingPunct="0"/>
            <a:r>
              <a:rPr lang="pt-BR" sz="2000" b="1">
                <a:cs typeface="Times New Roman" pitchFamily="18" charset="0"/>
              </a:rPr>
              <a:t>Teorema :  </a:t>
            </a:r>
            <a:r>
              <a:rPr lang="pt-BR" sz="2000">
                <a:cs typeface="Times New Roman" pitchFamily="18" charset="0"/>
              </a:rPr>
              <a:t>a) se  a &gt; 1,  tem-se  </a:t>
            </a:r>
            <a:endParaRPr lang="pt-BR" sz="2000"/>
          </a:p>
        </p:txBody>
      </p:sp>
      <p:graphicFrame>
        <p:nvGraphicFramePr>
          <p:cNvPr id="47112" name="Objeto 25"/>
          <p:cNvGraphicFramePr>
            <a:graphicFrameLocks noChangeAspect="1"/>
          </p:cNvGraphicFramePr>
          <p:nvPr/>
        </p:nvGraphicFramePr>
        <p:xfrm>
          <a:off x="3703638" y="722313"/>
          <a:ext cx="53117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86" name="Equation" r:id="rId7" imgW="2603500" imgH="457200" progId="Equation.DSMT4">
                  <p:embed/>
                </p:oleObj>
              </mc:Choice>
              <mc:Fallback>
                <p:oleObj name="Equation" r:id="rId7" imgW="2603500" imgH="457200" progId="Equation.DSMT4">
                  <p:embed/>
                  <p:pic>
                    <p:nvPicPr>
                      <p:cNvPr id="0" name="Objeto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3638" y="722313"/>
                        <a:ext cx="531177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3" name="Rectangle 26"/>
          <p:cNvSpPr>
            <a:spLocks noChangeArrowheads="1"/>
          </p:cNvSpPr>
          <p:nvPr/>
        </p:nvSpPr>
        <p:spPr bwMode="auto">
          <a:xfrm>
            <a:off x="1042988" y="1381125"/>
            <a:ext cx="32988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pt-BR" sz="2000">
                <a:cs typeface="Times New Roman" pitchFamily="18" charset="0"/>
              </a:rPr>
              <a:t>       b) se  0  &lt;  a &lt; 1,  tem-se  </a:t>
            </a:r>
            <a:endParaRPr lang="pt-BR" sz="2000"/>
          </a:p>
        </p:txBody>
      </p:sp>
      <p:graphicFrame>
        <p:nvGraphicFramePr>
          <p:cNvPr id="47114" name="Objeto 27"/>
          <p:cNvGraphicFramePr>
            <a:graphicFrameLocks noChangeAspect="1"/>
          </p:cNvGraphicFramePr>
          <p:nvPr/>
        </p:nvGraphicFramePr>
        <p:xfrm>
          <a:off x="4173538" y="1368425"/>
          <a:ext cx="4487862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87" name="Equation" r:id="rId9" imgW="2565400" imgH="393700" progId="Equation.DSMT4">
                  <p:embed/>
                </p:oleObj>
              </mc:Choice>
              <mc:Fallback>
                <p:oleObj name="Equation" r:id="rId9" imgW="2565400" imgH="393700" progId="Equation.DSMT4">
                  <p:embed/>
                  <p:pic>
                    <p:nvPicPr>
                      <p:cNvPr id="0" name="Objeto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3538" y="1368425"/>
                        <a:ext cx="4487862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5" name="Rectangle 27"/>
          <p:cNvSpPr>
            <a:spLocks noChangeArrowheads="1"/>
          </p:cNvSpPr>
          <p:nvPr/>
        </p:nvSpPr>
        <p:spPr bwMode="auto">
          <a:xfrm>
            <a:off x="0" y="84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graphicFrame>
        <p:nvGraphicFramePr>
          <p:cNvPr id="47116" name="Objeto 29"/>
          <p:cNvGraphicFramePr>
            <a:graphicFrameLocks noChangeAspect="1"/>
          </p:cNvGraphicFramePr>
          <p:nvPr/>
        </p:nvGraphicFramePr>
        <p:xfrm>
          <a:off x="3122613" y="2019300"/>
          <a:ext cx="293687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88" name="Equation" r:id="rId11" imgW="177569" imgH="202936" progId="Equation.DSMT4">
                  <p:embed/>
                </p:oleObj>
              </mc:Choice>
              <mc:Fallback>
                <p:oleObj name="Equation" r:id="rId11" imgW="177569" imgH="202936" progId="Equation.DSMT4">
                  <p:embed/>
                  <p:pic>
                    <p:nvPicPr>
                      <p:cNvPr id="0" name="Objeto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2613" y="2019300"/>
                        <a:ext cx="293687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7" name="Objeto 30"/>
          <p:cNvGraphicFramePr>
            <a:graphicFrameLocks noChangeAspect="1"/>
          </p:cNvGraphicFramePr>
          <p:nvPr/>
        </p:nvGraphicFramePr>
        <p:xfrm>
          <a:off x="5183188" y="1843088"/>
          <a:ext cx="1679575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89" name="Equation" r:id="rId13" imgW="990170" imgH="469696" progId="Equation.DSMT4">
                  <p:embed/>
                </p:oleObj>
              </mc:Choice>
              <mc:Fallback>
                <p:oleObj name="Equation" r:id="rId13" imgW="990170" imgH="469696" progId="Equation.DSMT4">
                  <p:embed/>
                  <p:pic>
                    <p:nvPicPr>
                      <p:cNvPr id="0" name="Objeto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3188" y="1843088"/>
                        <a:ext cx="1679575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8" name="Objeto 31"/>
          <p:cNvGraphicFramePr>
            <a:graphicFrameLocks noChangeAspect="1"/>
          </p:cNvGraphicFramePr>
          <p:nvPr/>
        </p:nvGraphicFramePr>
        <p:xfrm>
          <a:off x="3886200" y="2732088"/>
          <a:ext cx="18415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90" name="Equation" r:id="rId15" imgW="1040948" imgH="469696" progId="Equation.DSMT4">
                  <p:embed/>
                </p:oleObj>
              </mc:Choice>
              <mc:Fallback>
                <p:oleObj name="Equation" r:id="rId15" imgW="1040948" imgH="469696" progId="Equation.DSMT4">
                  <p:embed/>
                  <p:pic>
                    <p:nvPicPr>
                      <p:cNvPr id="0" name="Objeto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732088"/>
                        <a:ext cx="184150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9" name="Rectangle 7"/>
          <p:cNvSpPr>
            <a:spLocks noChangeArrowheads="1"/>
          </p:cNvSpPr>
          <p:nvPr/>
        </p:nvSpPr>
        <p:spPr bwMode="auto">
          <a:xfrm>
            <a:off x="250825" y="1981200"/>
            <a:ext cx="312261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pt-BR" sz="2000" b="1">
                <a:cs typeface="Times New Roman" pitchFamily="18" charset="0"/>
              </a:rPr>
              <a:t>O número  ´´ e ``: </a:t>
            </a:r>
            <a:r>
              <a:rPr lang="pt-BR" sz="2000">
                <a:cs typeface="Times New Roman" pitchFamily="18" charset="0"/>
              </a:rPr>
              <a:t>seja</a:t>
            </a:r>
            <a:r>
              <a:rPr lang="pt-BR" sz="2000" b="1">
                <a:cs typeface="Times New Roman" pitchFamily="18" charset="0"/>
              </a:rPr>
              <a:t>  </a:t>
            </a:r>
            <a:r>
              <a:rPr lang="pt-BR" sz="2000">
                <a:cs typeface="Times New Roman" pitchFamily="18" charset="0"/>
              </a:rPr>
              <a:t>f :   </a:t>
            </a:r>
            <a:endParaRPr lang="pt-BR" sz="2000"/>
          </a:p>
        </p:txBody>
      </p:sp>
      <p:sp>
        <p:nvSpPr>
          <p:cNvPr id="47120" name="Rectangle 8"/>
          <p:cNvSpPr>
            <a:spLocks noChangeArrowheads="1"/>
          </p:cNvSpPr>
          <p:nvPr/>
        </p:nvSpPr>
        <p:spPr bwMode="auto">
          <a:xfrm>
            <a:off x="3352800" y="2039938"/>
            <a:ext cx="20161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pt-BR" sz="2000">
                <a:cs typeface="Times New Roman" pitchFamily="18" charset="0"/>
              </a:rPr>
              <a:t>→ R ,  dada  por  </a:t>
            </a:r>
            <a:endParaRPr lang="pt-BR" sz="2000"/>
          </a:p>
        </p:txBody>
      </p:sp>
      <p:sp>
        <p:nvSpPr>
          <p:cNvPr id="47121" name="Rectangle 9"/>
          <p:cNvSpPr>
            <a:spLocks noChangeArrowheads="1"/>
          </p:cNvSpPr>
          <p:nvPr/>
        </p:nvSpPr>
        <p:spPr bwMode="auto">
          <a:xfrm>
            <a:off x="6838950" y="2074863"/>
            <a:ext cx="18923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pt-BR" sz="2000">
                <a:cs typeface="Times New Roman" pitchFamily="18" charset="0"/>
              </a:rPr>
              <a:t>, prova-se que:   </a:t>
            </a:r>
            <a:endParaRPr lang="pt-BR" sz="2000"/>
          </a:p>
        </p:txBody>
      </p:sp>
      <p:graphicFrame>
        <p:nvGraphicFramePr>
          <p:cNvPr id="47122" name="Objeto 35"/>
          <p:cNvGraphicFramePr>
            <a:graphicFrameLocks noChangeAspect="1"/>
          </p:cNvGraphicFramePr>
          <p:nvPr/>
        </p:nvGraphicFramePr>
        <p:xfrm>
          <a:off x="900113" y="3551238"/>
          <a:ext cx="233045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91" name="Equation" r:id="rId17" imgW="1155700" imgH="469900" progId="Equation.DSMT4">
                  <p:embed/>
                </p:oleObj>
              </mc:Choice>
              <mc:Fallback>
                <p:oleObj name="Equation" r:id="rId17" imgW="1155700" imgH="469900" progId="Equation.DSMT4">
                  <p:embed/>
                  <p:pic>
                    <p:nvPicPr>
                      <p:cNvPr id="0" name="Objeto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551238"/>
                        <a:ext cx="233045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3" name="Objeto 36"/>
          <p:cNvGraphicFramePr>
            <a:graphicFrameLocks noChangeAspect="1"/>
          </p:cNvGraphicFramePr>
          <p:nvPr/>
        </p:nvGraphicFramePr>
        <p:xfrm>
          <a:off x="3352800" y="3840163"/>
          <a:ext cx="731838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92" name="Equation" r:id="rId19" imgW="342751" imgH="152334" progId="Equation.DSMT4">
                  <p:embed/>
                </p:oleObj>
              </mc:Choice>
              <mc:Fallback>
                <p:oleObj name="Equation" r:id="rId19" imgW="342751" imgH="152334" progId="Equation.DSMT4">
                  <p:embed/>
                  <p:pic>
                    <p:nvPicPr>
                      <p:cNvPr id="0" name="Objeto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840163"/>
                        <a:ext cx="731838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4" name="CaixaDeTexto 37"/>
          <p:cNvSpPr txBox="1">
            <a:spLocks noChangeArrowheads="1"/>
          </p:cNvSpPr>
          <p:nvPr/>
        </p:nvSpPr>
        <p:spPr bwMode="auto">
          <a:xfrm>
            <a:off x="395288" y="3789363"/>
            <a:ext cx="6477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a)</a:t>
            </a:r>
          </a:p>
        </p:txBody>
      </p:sp>
      <p:sp>
        <p:nvSpPr>
          <p:cNvPr id="47125" name="CaixaDeTexto 38"/>
          <p:cNvSpPr txBox="1">
            <a:spLocks noChangeArrowheads="1"/>
          </p:cNvSpPr>
          <p:nvPr/>
        </p:nvSpPr>
        <p:spPr bwMode="auto">
          <a:xfrm>
            <a:off x="3059113" y="3789363"/>
            <a:ext cx="4333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,</a:t>
            </a:r>
          </a:p>
        </p:txBody>
      </p:sp>
      <p:graphicFrame>
        <p:nvGraphicFramePr>
          <p:cNvPr id="47126" name="Objeto 39"/>
          <p:cNvGraphicFramePr>
            <a:graphicFrameLocks noChangeAspect="1"/>
          </p:cNvGraphicFramePr>
          <p:nvPr/>
        </p:nvGraphicFramePr>
        <p:xfrm>
          <a:off x="900113" y="4508500"/>
          <a:ext cx="269398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93" name="Equation" r:id="rId21" imgW="1346200" imgH="469900" progId="Equation.DSMT4">
                  <p:embed/>
                </p:oleObj>
              </mc:Choice>
              <mc:Fallback>
                <p:oleObj name="Equation" r:id="rId21" imgW="1346200" imgH="469900" progId="Equation.DSMT4">
                  <p:embed/>
                  <p:pic>
                    <p:nvPicPr>
                      <p:cNvPr id="0" name="Objeto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508500"/>
                        <a:ext cx="2693987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7" name="Objeto 40"/>
          <p:cNvGraphicFramePr>
            <a:graphicFrameLocks noChangeAspect="1"/>
          </p:cNvGraphicFramePr>
          <p:nvPr/>
        </p:nvGraphicFramePr>
        <p:xfrm>
          <a:off x="3854450" y="4751388"/>
          <a:ext cx="81121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94" name="Equation" r:id="rId23" imgW="342751" imgH="152334" progId="Equation.DSMT4">
                  <p:embed/>
                </p:oleObj>
              </mc:Choice>
              <mc:Fallback>
                <p:oleObj name="Equation" r:id="rId23" imgW="342751" imgH="152334" progId="Equation.DSMT4">
                  <p:embed/>
                  <p:pic>
                    <p:nvPicPr>
                      <p:cNvPr id="0" name="Objeto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4450" y="4751388"/>
                        <a:ext cx="811213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8" name="CaixaDeTexto 41"/>
          <p:cNvSpPr txBox="1">
            <a:spLocks noChangeArrowheads="1"/>
          </p:cNvSpPr>
          <p:nvPr/>
        </p:nvSpPr>
        <p:spPr bwMode="auto">
          <a:xfrm>
            <a:off x="395288" y="479742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b)</a:t>
            </a:r>
          </a:p>
        </p:txBody>
      </p:sp>
      <p:sp>
        <p:nvSpPr>
          <p:cNvPr id="47129" name="CaixaDeTexto 42"/>
          <p:cNvSpPr txBox="1">
            <a:spLocks noChangeArrowheads="1"/>
          </p:cNvSpPr>
          <p:nvPr/>
        </p:nvSpPr>
        <p:spPr bwMode="auto">
          <a:xfrm>
            <a:off x="3492500" y="4791075"/>
            <a:ext cx="43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,</a:t>
            </a:r>
          </a:p>
        </p:txBody>
      </p:sp>
      <p:graphicFrame>
        <p:nvGraphicFramePr>
          <p:cNvPr id="47130" name="Objeto 43"/>
          <p:cNvGraphicFramePr>
            <a:graphicFrameLocks noChangeAspect="1"/>
          </p:cNvGraphicFramePr>
          <p:nvPr/>
        </p:nvGraphicFramePr>
        <p:xfrm>
          <a:off x="846138" y="5568950"/>
          <a:ext cx="2465387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95" name="Equation" r:id="rId25" imgW="1028254" imgH="393529" progId="Equation.DSMT4">
                  <p:embed/>
                </p:oleObj>
              </mc:Choice>
              <mc:Fallback>
                <p:oleObj name="Equation" r:id="rId25" imgW="1028254" imgH="393529" progId="Equation.DSMT4">
                  <p:embed/>
                  <p:pic>
                    <p:nvPicPr>
                      <p:cNvPr id="0" name="Objeto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138" y="5568950"/>
                        <a:ext cx="2465387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31" name="CaixaDeTexto 44"/>
          <p:cNvSpPr txBox="1">
            <a:spLocks noChangeArrowheads="1"/>
          </p:cNvSpPr>
          <p:nvPr/>
        </p:nvSpPr>
        <p:spPr bwMode="auto">
          <a:xfrm>
            <a:off x="468313" y="5805488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/>
              <a:t>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1"/>
          <p:cNvSpPr>
            <a:spLocks noChangeArrowheads="1"/>
          </p:cNvSpPr>
          <p:nvPr/>
        </p:nvSpPr>
        <p:spPr bwMode="auto">
          <a:xfrm>
            <a:off x="219075" y="2085975"/>
            <a:ext cx="9144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pt-BR" sz="1000">
                <a:cs typeface="Times New Roman" pitchFamily="18" charset="0"/>
              </a:rPr>
              <a:t>        </a:t>
            </a:r>
            <a:endParaRPr lang="pt-BR"/>
          </a:p>
        </p:txBody>
      </p:sp>
      <p:graphicFrame>
        <p:nvGraphicFramePr>
          <p:cNvPr id="48131" name="Objeto 21"/>
          <p:cNvGraphicFramePr>
            <a:graphicFrameLocks noChangeAspect="1"/>
          </p:cNvGraphicFramePr>
          <p:nvPr/>
        </p:nvGraphicFramePr>
        <p:xfrm>
          <a:off x="900113" y="190500"/>
          <a:ext cx="16192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68" name="Equation" r:id="rId3" imgW="914400" imgH="304800" progId="Equation.DSMT4">
                  <p:embed/>
                </p:oleObj>
              </mc:Choice>
              <mc:Fallback>
                <p:oleObj name="Equation" r:id="rId3" imgW="914400" imgH="304800" progId="Equation.DSMT4">
                  <p:embed/>
                  <p:pic>
                    <p:nvPicPr>
                      <p:cNvPr id="0" name="Objeto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90500"/>
                        <a:ext cx="16192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Objeto 22"/>
          <p:cNvGraphicFramePr>
            <a:graphicFrameLocks noChangeAspect="1"/>
          </p:cNvGraphicFramePr>
          <p:nvPr/>
        </p:nvGraphicFramePr>
        <p:xfrm>
          <a:off x="3181350" y="46038"/>
          <a:ext cx="2532063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69" name="Equation" r:id="rId5" imgW="1511300" imgH="495300" progId="Equation.DSMT4">
                  <p:embed/>
                </p:oleObj>
              </mc:Choice>
              <mc:Fallback>
                <p:oleObj name="Equation" r:id="rId5" imgW="1511300" imgH="495300" progId="Equation.DSMT4">
                  <p:embed/>
                  <p:pic>
                    <p:nvPicPr>
                      <p:cNvPr id="0" name="Objeto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1350" y="46038"/>
                        <a:ext cx="2532063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3" name="Rectangle 34"/>
          <p:cNvSpPr>
            <a:spLocks noChangeArrowheads="1"/>
          </p:cNvSpPr>
          <p:nvPr/>
        </p:nvSpPr>
        <p:spPr bwMode="auto">
          <a:xfrm>
            <a:off x="0" y="800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sp>
        <p:nvSpPr>
          <p:cNvPr id="48134" name="CaixaDeTexto 26"/>
          <p:cNvSpPr txBox="1">
            <a:spLocks noChangeArrowheads="1"/>
          </p:cNvSpPr>
          <p:nvPr/>
        </p:nvSpPr>
        <p:spPr bwMode="auto">
          <a:xfrm>
            <a:off x="219075" y="260350"/>
            <a:ext cx="8456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2000"/>
              <a:t>4. Se                            então: </a:t>
            </a:r>
          </a:p>
        </p:txBody>
      </p:sp>
      <p:graphicFrame>
        <p:nvGraphicFramePr>
          <p:cNvPr id="48135" name="Objeto 28"/>
          <p:cNvGraphicFramePr>
            <a:graphicFrameLocks noChangeAspect="1"/>
          </p:cNvGraphicFramePr>
          <p:nvPr/>
        </p:nvGraphicFramePr>
        <p:xfrm>
          <a:off x="755650" y="1173163"/>
          <a:ext cx="13858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0" name="Equation" r:id="rId7" imgW="837836" imgH="304668" progId="Equation.DSMT4">
                  <p:embed/>
                </p:oleObj>
              </mc:Choice>
              <mc:Fallback>
                <p:oleObj name="Equation" r:id="rId7" imgW="837836" imgH="304668" progId="Equation.DSMT4">
                  <p:embed/>
                  <p:pic>
                    <p:nvPicPr>
                      <p:cNvPr id="0" name="Objeto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173163"/>
                        <a:ext cx="138588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to 29"/>
          <p:cNvGraphicFramePr>
            <a:graphicFrameLocks noChangeAspect="1"/>
          </p:cNvGraphicFramePr>
          <p:nvPr/>
        </p:nvGraphicFramePr>
        <p:xfrm>
          <a:off x="2555875" y="1104900"/>
          <a:ext cx="155892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1" name="Equation" r:id="rId9" imgW="939392" imgH="304668" progId="Equation.DSMT4">
                  <p:embed/>
                </p:oleObj>
              </mc:Choice>
              <mc:Fallback>
                <p:oleObj name="Equation" r:id="rId9" imgW="939392" imgH="304668" progId="Equation.DSMT4">
                  <p:embed/>
                  <p:pic>
                    <p:nvPicPr>
                      <p:cNvPr id="0" name="Objeto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1104900"/>
                        <a:ext cx="1558925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7" name="Objeto 30"/>
          <p:cNvGraphicFramePr>
            <a:graphicFrameLocks noChangeAspect="1"/>
          </p:cNvGraphicFramePr>
          <p:nvPr/>
        </p:nvGraphicFramePr>
        <p:xfrm>
          <a:off x="4794250" y="963613"/>
          <a:ext cx="202565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2" name="Equation" r:id="rId11" imgW="1473200" imgH="495300" progId="Equation.DSMT4">
                  <p:embed/>
                </p:oleObj>
              </mc:Choice>
              <mc:Fallback>
                <p:oleObj name="Equation" r:id="rId11" imgW="1473200" imgH="495300" progId="Equation.DSMT4">
                  <p:embed/>
                  <p:pic>
                    <p:nvPicPr>
                      <p:cNvPr id="0" name="Objeto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0" y="963613"/>
                        <a:ext cx="202565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8" name="Rectangle 41"/>
          <p:cNvSpPr>
            <a:spLocks noChangeArrowheads="1"/>
          </p:cNvSpPr>
          <p:nvPr/>
        </p:nvSpPr>
        <p:spPr bwMode="auto">
          <a:xfrm>
            <a:off x="0" y="1104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sp>
        <p:nvSpPr>
          <p:cNvPr id="48139" name="CaixaDeTexto 35"/>
          <p:cNvSpPr txBox="1">
            <a:spLocks noChangeArrowheads="1"/>
          </p:cNvSpPr>
          <p:nvPr/>
        </p:nvSpPr>
        <p:spPr bwMode="auto">
          <a:xfrm>
            <a:off x="219075" y="1104900"/>
            <a:ext cx="8601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2000"/>
              <a:t>5. Se                       e                            então:       </a:t>
            </a:r>
          </a:p>
        </p:txBody>
      </p:sp>
      <p:sp>
        <p:nvSpPr>
          <p:cNvPr id="48140" name="Rectangle 43"/>
          <p:cNvSpPr>
            <a:spLocks noChangeArrowheads="1"/>
          </p:cNvSpPr>
          <p:nvPr/>
        </p:nvSpPr>
        <p:spPr bwMode="auto">
          <a:xfrm>
            <a:off x="0" y="1885950"/>
            <a:ext cx="61134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eaLnBrk="0" hangingPunct="0"/>
            <a:r>
              <a:rPr lang="pt-BR" sz="2000">
                <a:cs typeface="Times New Roman" pitchFamily="18" charset="0"/>
              </a:rPr>
              <a:t>      </a:t>
            </a:r>
            <a:r>
              <a:rPr lang="pt-BR" sz="2000" b="1">
                <a:cs typeface="Times New Roman" pitchFamily="18" charset="0"/>
              </a:rPr>
              <a:t>Teorema:</a:t>
            </a:r>
            <a:r>
              <a:rPr lang="pt-BR" sz="2000">
                <a:cs typeface="Times New Roman" pitchFamily="18" charset="0"/>
              </a:rPr>
              <a:t>  sendo a &gt; 0  </a:t>
            </a:r>
            <a:endParaRPr lang="pt-BR" sz="2000"/>
          </a:p>
        </p:txBody>
      </p:sp>
      <p:graphicFrame>
        <p:nvGraphicFramePr>
          <p:cNvPr id="48141" name="Objeto 37"/>
          <p:cNvGraphicFramePr>
            <a:graphicFrameLocks noChangeAspect="1"/>
          </p:cNvGraphicFramePr>
          <p:nvPr/>
        </p:nvGraphicFramePr>
        <p:xfrm>
          <a:off x="2843213" y="1725613"/>
          <a:ext cx="183356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3" name="Equation" r:id="rId13" imgW="1066800" imgH="419100" progId="Equation.DSMT4">
                  <p:embed/>
                </p:oleObj>
              </mc:Choice>
              <mc:Fallback>
                <p:oleObj name="Equation" r:id="rId13" imgW="1066800" imgH="419100" progId="Equation.DSMT4">
                  <p:embed/>
                  <p:pic>
                    <p:nvPicPr>
                      <p:cNvPr id="0" name="Objeto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1725613"/>
                        <a:ext cx="1833562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57BB5E2-5D1E-4141-9F42-03D550FE987F}" type="datetime1">
              <a:rPr lang="pt-BR" sz="1400" smtClean="0"/>
              <a:pPr eaLnBrk="1" hangingPunct="1"/>
              <a:t>25/06/2014</a:t>
            </a:fld>
            <a:endParaRPr lang="pt-BR" sz="1400" smtClean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7CE83CF-3CB4-4F62-8243-B014FF36C185}" type="slidenum">
              <a:rPr lang="pt-BR" sz="1400" smtClean="0"/>
              <a:pPr eaLnBrk="1" hangingPunct="1"/>
              <a:t>9</a:t>
            </a:fld>
            <a:endParaRPr lang="pt-BR" sz="1400" smtClean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9" t="26459" r="8450" b="21562"/>
          <a:stretch>
            <a:fillRect/>
          </a:stretch>
        </p:blipFill>
        <p:spPr bwMode="auto">
          <a:xfrm>
            <a:off x="250825" y="765175"/>
            <a:ext cx="8713788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7"/>
          <p:cNvSpPr txBox="1">
            <a:spLocks noChangeArrowheads="1"/>
          </p:cNvSpPr>
          <p:nvPr/>
        </p:nvSpPr>
        <p:spPr>
          <a:xfrm>
            <a:off x="0" y="0"/>
            <a:ext cx="9144000" cy="620713"/>
          </a:xfrm>
          <a:prstGeom prst="rect">
            <a:avLst/>
          </a:prstGeom>
          <a:solidFill>
            <a:srgbClr val="2F5DB9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4000" smtClean="0">
                <a:solidFill>
                  <a:schemeClr val="bg1"/>
                </a:solidFill>
              </a:rPr>
              <a:t>LIMITES – Conceito Intuitivo</a:t>
            </a:r>
          </a:p>
        </p:txBody>
      </p:sp>
    </p:spTree>
    <p:extLst>
      <p:ext uri="{BB962C8B-B14F-4D97-AF65-F5344CB8AC3E}">
        <p14:creationId xmlns:p14="http://schemas.microsoft.com/office/powerpoint/2010/main" val="341518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3451</Words>
  <Application>Microsoft Office PowerPoint</Application>
  <PresentationFormat>Apresentação na tela (4:3)</PresentationFormat>
  <Paragraphs>532</Paragraphs>
  <Slides>87</Slides>
  <Notes>1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2</vt:i4>
      </vt:variant>
      <vt:variant>
        <vt:lpstr>Títulos de slides</vt:lpstr>
      </vt:variant>
      <vt:variant>
        <vt:i4>87</vt:i4>
      </vt:variant>
    </vt:vector>
  </HeadingPairs>
  <TitlesOfParts>
    <vt:vector size="90" baseType="lpstr">
      <vt:lpstr>Estrutura padrão</vt:lpstr>
      <vt:lpstr>Equation</vt:lpstr>
      <vt:lpstr>Bitmap Image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UNICAMP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CESET</dc:creator>
  <cp:lastModifiedBy>Macedo</cp:lastModifiedBy>
  <cp:revision>137</cp:revision>
  <dcterms:created xsi:type="dcterms:W3CDTF">2003-04-25T18:38:37Z</dcterms:created>
  <dcterms:modified xsi:type="dcterms:W3CDTF">2014-06-26T02:29:20Z</dcterms:modified>
</cp:coreProperties>
</file>